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90"/>
  </p:normalViewPr>
  <p:slideViewPr>
    <p:cSldViewPr snapToGrid="0">
      <p:cViewPr varScale="1">
        <p:scale>
          <a:sx n="122" d="100"/>
          <a:sy n="122" d="100"/>
        </p:scale>
        <p:origin x="8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s://medium.com/@kangeugine/long-short-term-memory-lstm-concept-cb3283934359"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8b94dd78a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8b94dd78a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7c6e46948_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7c6e46948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7c6e46948_4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7c6e46948_4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7c6e46948_4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7c6e46948_4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7c6e46948_4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7c6e46948_4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7c6e46948_4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7c6e46948_4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there is 44 total newDesk word clouds but for presentation purposes, only 20 are shown above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7c6e46948_4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7c6e46948_4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991ca24c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991ca24c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991ca24cb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991ca24cb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991ca24cb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991ca24c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7c6e4694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7c6e4694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991ca24c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991ca24c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7c6e46948_4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7c6e46948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7c6e4694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7c6e4694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7ddea99b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7ddea99b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7ddea99b6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7ddea99b6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7ddea99b6_5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7ddea99b6_5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7ddea99b6_5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7ddea99b6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7c6e46948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7c6e46948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7ddea99b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7ddea99b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62c3ea0ec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62c3ea0ec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7c6e46948_4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7c6e46948_4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62c3ea0e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62c3ea0e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862c3ea0ec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862c3ea0ec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862c3ea0ec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862c3ea0ec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62c3ea0ec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62c3ea0ec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7ddea99b6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7ddea99b6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7c6e46948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7c6e46948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7c6e4694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7c6e4694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7c6e4694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7c6e4694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7c6e4694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7c6e4694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7c6e4694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7c6e4694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7c6e46948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7c6e4694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862c3ea0e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862c3ea0e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62c3ea0e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62c3ea0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444444"/>
              </a:buClr>
              <a:buSzPts val="1150"/>
              <a:buChar char="●"/>
            </a:pPr>
            <a:r>
              <a:rPr lang="en" sz="1150">
                <a:highlight>
                  <a:srgbClr val="F3F3F3"/>
                </a:highlight>
              </a:rPr>
              <a:t>Training is performed on aggregated global word-word co-occurrence statistics from a corpus, and the resulting representations showcase interesting linear substructures of the word vector space.</a:t>
            </a:r>
            <a:endParaRPr sz="1150">
              <a:solidFill>
                <a:srgbClr val="444444"/>
              </a:solidFill>
              <a:highlight>
                <a:srgbClr val="F3F3F3"/>
              </a:highlight>
            </a:endParaRPr>
          </a:p>
          <a:p>
            <a:pPr marL="457200" marR="381000" lvl="0" indent="-301625" algn="l" rtl="0">
              <a:lnSpc>
                <a:spcPct val="115000"/>
              </a:lnSpc>
              <a:spcBef>
                <a:spcPts val="0"/>
              </a:spcBef>
              <a:spcAft>
                <a:spcPts val="0"/>
              </a:spcAft>
              <a:buClr>
                <a:srgbClr val="444444"/>
              </a:buClr>
              <a:buSzPts val="1150"/>
              <a:buChar char="●"/>
            </a:pPr>
            <a:r>
              <a:rPr lang="en" sz="1150">
                <a:solidFill>
                  <a:srgbClr val="444444"/>
                </a:solidFill>
                <a:highlight>
                  <a:srgbClr val="F3F3F3"/>
                </a:highlight>
              </a:rPr>
              <a:t> For example, consider the co-occurrence probabilities for target words </a:t>
            </a:r>
            <a:r>
              <a:rPr lang="en" sz="1150" i="1">
                <a:solidFill>
                  <a:srgbClr val="444444"/>
                </a:solidFill>
                <a:highlight>
                  <a:srgbClr val="F3F3F3"/>
                </a:highlight>
              </a:rPr>
              <a:t>ice</a:t>
            </a:r>
            <a:r>
              <a:rPr lang="en" sz="1150">
                <a:solidFill>
                  <a:srgbClr val="444444"/>
                </a:solidFill>
                <a:highlight>
                  <a:srgbClr val="F3F3F3"/>
                </a:highlight>
              </a:rPr>
              <a:t> and </a:t>
            </a:r>
            <a:r>
              <a:rPr lang="en" sz="1150" i="1">
                <a:solidFill>
                  <a:srgbClr val="444444"/>
                </a:solidFill>
                <a:highlight>
                  <a:srgbClr val="F3F3F3"/>
                </a:highlight>
              </a:rPr>
              <a:t>steam</a:t>
            </a:r>
            <a:r>
              <a:rPr lang="en" sz="1150">
                <a:solidFill>
                  <a:srgbClr val="444444"/>
                </a:solidFill>
                <a:highlight>
                  <a:srgbClr val="F3F3F3"/>
                </a:highlight>
              </a:rPr>
              <a:t> with various probe words from the vocabulary. Here are some actual probabilities from a 6 billion word corpus:</a:t>
            </a:r>
            <a:endParaRPr sz="1150">
              <a:solidFill>
                <a:srgbClr val="444444"/>
              </a:solidFill>
              <a:highlight>
                <a:srgbClr val="F3F3F3"/>
              </a:highlight>
            </a:endParaRPr>
          </a:p>
          <a:p>
            <a:pPr marL="0" lvl="0" indent="0" algn="l" rtl="0">
              <a:lnSpc>
                <a:spcPct val="115000"/>
              </a:lnSpc>
              <a:spcBef>
                <a:spcPts val="200"/>
              </a:spcBef>
              <a:spcAft>
                <a:spcPts val="0"/>
              </a:spcAft>
              <a:buNone/>
            </a:pPr>
            <a:r>
              <a:rPr lang="en" sz="1150">
                <a:solidFill>
                  <a:srgbClr val="444444"/>
                </a:solidFill>
                <a:highlight>
                  <a:srgbClr val="F3F3F3"/>
                </a:highlight>
              </a:rPr>
              <a:t>As one might expect, </a:t>
            </a:r>
            <a:r>
              <a:rPr lang="en" sz="1150" i="1">
                <a:solidFill>
                  <a:srgbClr val="444444"/>
                </a:solidFill>
              </a:rPr>
              <a:t>ice</a:t>
            </a:r>
            <a:r>
              <a:rPr lang="en" sz="1150">
                <a:solidFill>
                  <a:srgbClr val="444444"/>
                </a:solidFill>
                <a:highlight>
                  <a:srgbClr val="F3F3F3"/>
                </a:highlight>
              </a:rPr>
              <a:t> co-occurs more frequently with </a:t>
            </a:r>
            <a:r>
              <a:rPr lang="en" sz="1150" i="1">
                <a:solidFill>
                  <a:srgbClr val="444444"/>
                </a:solidFill>
              </a:rPr>
              <a:t>solid</a:t>
            </a:r>
            <a:r>
              <a:rPr lang="en" sz="1150">
                <a:solidFill>
                  <a:srgbClr val="444444"/>
                </a:solidFill>
                <a:highlight>
                  <a:srgbClr val="F3F3F3"/>
                </a:highlight>
              </a:rPr>
              <a:t> than it does with </a:t>
            </a:r>
            <a:r>
              <a:rPr lang="en" sz="1150" i="1">
                <a:solidFill>
                  <a:srgbClr val="444444"/>
                </a:solidFill>
              </a:rPr>
              <a:t>gas</a:t>
            </a:r>
            <a:r>
              <a:rPr lang="en" sz="1150">
                <a:solidFill>
                  <a:srgbClr val="444444"/>
                </a:solidFill>
                <a:highlight>
                  <a:srgbClr val="F3F3F3"/>
                </a:highlight>
              </a:rPr>
              <a:t>, whereas </a:t>
            </a:r>
            <a:r>
              <a:rPr lang="en" sz="1150" i="1">
                <a:solidFill>
                  <a:srgbClr val="444444"/>
                </a:solidFill>
              </a:rPr>
              <a:t>steam</a:t>
            </a:r>
            <a:r>
              <a:rPr lang="en" sz="1150">
                <a:solidFill>
                  <a:srgbClr val="444444"/>
                </a:solidFill>
                <a:highlight>
                  <a:srgbClr val="F3F3F3"/>
                </a:highlight>
              </a:rPr>
              <a:t> co-occurs more frequently with </a:t>
            </a:r>
            <a:r>
              <a:rPr lang="en" sz="1150" i="1">
                <a:solidFill>
                  <a:srgbClr val="444444"/>
                </a:solidFill>
              </a:rPr>
              <a:t>gas</a:t>
            </a:r>
            <a:r>
              <a:rPr lang="en" sz="1150">
                <a:solidFill>
                  <a:srgbClr val="444444"/>
                </a:solidFill>
                <a:highlight>
                  <a:srgbClr val="F3F3F3"/>
                </a:highlight>
              </a:rPr>
              <a:t> than it does with </a:t>
            </a:r>
            <a:r>
              <a:rPr lang="en" sz="1150" i="1">
                <a:solidFill>
                  <a:srgbClr val="444444"/>
                </a:solidFill>
              </a:rPr>
              <a:t>solid</a:t>
            </a:r>
            <a:r>
              <a:rPr lang="en" sz="1150">
                <a:solidFill>
                  <a:srgbClr val="444444"/>
                </a:solidFill>
                <a:highlight>
                  <a:srgbClr val="F3F3F3"/>
                </a:highlight>
              </a:rPr>
              <a:t>. Both words co-occur with their shared property </a:t>
            </a:r>
            <a:r>
              <a:rPr lang="en" sz="1150" i="1">
                <a:solidFill>
                  <a:srgbClr val="444444"/>
                </a:solidFill>
              </a:rPr>
              <a:t>water</a:t>
            </a:r>
            <a:r>
              <a:rPr lang="en" sz="1150">
                <a:solidFill>
                  <a:srgbClr val="444444"/>
                </a:solidFill>
                <a:highlight>
                  <a:srgbClr val="F3F3F3"/>
                </a:highlight>
              </a:rPr>
              <a:t> frequently, and both co-occur with the unrelated word </a:t>
            </a:r>
            <a:r>
              <a:rPr lang="en" sz="1150" i="1">
                <a:solidFill>
                  <a:srgbClr val="444444"/>
                </a:solidFill>
              </a:rPr>
              <a:t>fashion</a:t>
            </a:r>
            <a:r>
              <a:rPr lang="en" sz="1150">
                <a:solidFill>
                  <a:srgbClr val="444444"/>
                </a:solidFill>
                <a:highlight>
                  <a:srgbClr val="F3F3F3"/>
                </a:highlight>
              </a:rPr>
              <a:t> infrequently. Only in the ratio of probabilities does noise from non-discriminative words like </a:t>
            </a:r>
            <a:r>
              <a:rPr lang="en" sz="1150" i="1">
                <a:solidFill>
                  <a:srgbClr val="444444"/>
                </a:solidFill>
              </a:rPr>
              <a:t>water</a:t>
            </a:r>
            <a:r>
              <a:rPr lang="en" sz="1150">
                <a:solidFill>
                  <a:srgbClr val="444444"/>
                </a:solidFill>
                <a:highlight>
                  <a:srgbClr val="F3F3F3"/>
                </a:highlight>
              </a:rPr>
              <a:t> and </a:t>
            </a:r>
            <a:r>
              <a:rPr lang="en" sz="1150" i="1">
                <a:solidFill>
                  <a:srgbClr val="444444"/>
                </a:solidFill>
              </a:rPr>
              <a:t>fashion</a:t>
            </a:r>
            <a:r>
              <a:rPr lang="en" sz="1150">
                <a:solidFill>
                  <a:srgbClr val="444444"/>
                </a:solidFill>
                <a:highlight>
                  <a:srgbClr val="F3F3F3"/>
                </a:highlight>
              </a:rPr>
              <a:t> cancel out, so that large values (much greater than 1) correlate well with properties specific to ice, and small values (much less than 1) correlate well with properties specific of steam. In this way, the ratio of probabilities encodes some crude form of meaning associated with the abstract concept of thermodynamic phase. </a:t>
            </a:r>
            <a:endParaRPr sz="1600">
              <a:solidFill>
                <a:schemeClr val="dk2"/>
              </a:solidFill>
              <a:latin typeface="Roboto"/>
              <a:ea typeface="Roboto"/>
              <a:cs typeface="Roboto"/>
              <a:sym typeface="Roboto"/>
            </a:endParaRPr>
          </a:p>
          <a:p>
            <a:pPr marL="0" lvl="0" indent="0" algn="l" rtl="0">
              <a:spcBef>
                <a:spcPts val="0"/>
              </a:spcBef>
              <a:spcAft>
                <a:spcPts val="0"/>
              </a:spcAft>
              <a:buNone/>
            </a:pPr>
            <a:endParaRPr sz="1050">
              <a:solidFill>
                <a:srgbClr val="030303"/>
              </a:solidFill>
              <a:highlight>
                <a:srgbClr val="F9F9F9"/>
              </a:highlight>
            </a:endParaRPr>
          </a:p>
          <a:p>
            <a:pPr marL="0" lvl="0" indent="0" algn="l" rtl="0">
              <a:spcBef>
                <a:spcPts val="0"/>
              </a:spcBef>
              <a:spcAft>
                <a:spcPts val="0"/>
              </a:spcAft>
              <a:buNone/>
            </a:pPr>
            <a:endParaRPr sz="1050">
              <a:solidFill>
                <a:srgbClr val="030303"/>
              </a:solidFill>
              <a:highlight>
                <a:srgbClr val="F9F9F9"/>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62c3ea0e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62c3ea0e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7c6e46948_4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7c6e46948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09e5ceef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09e5ceef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09e5ceef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09e5ceef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09e5ceef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09e5ceef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09e5ceef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09e5ceef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09e5ceefc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09e5ceef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87ddea99b6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87ddea99b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6f9e470d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09e5ceef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09e5ceef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7ddea99b6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7ddea99b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https://medium.com/@kangeugine/long-short-term-memory-lstm-concept-cb3283934359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09e5ceefc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09e5ceef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8b01b525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8b01b525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862c3ea0ec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862c3ea0ec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7c6e4694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7c6e4694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7c6e46948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7c6e46948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7c6e46948_4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7c6e46948_4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7c6e46948_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7c6e46948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544172"/>
            <a:ext cx="82221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700" b="1">
                <a:latin typeface="PT Sans Narrow"/>
                <a:ea typeface="PT Sans Narrow"/>
                <a:cs typeface="PT Sans Narrow"/>
                <a:sym typeface="PT Sans Narrow"/>
              </a:rPr>
              <a:t>Exploration of NYT with NLP </a:t>
            </a:r>
            <a:endParaRPr sz="4700" b="1">
              <a:latin typeface="PT Sans Narrow"/>
              <a:ea typeface="PT Sans Narrow"/>
              <a:cs typeface="PT Sans Narrow"/>
              <a:sym typeface="PT Sans Narrow"/>
            </a:endParaRPr>
          </a:p>
        </p:txBody>
      </p:sp>
      <p:sp>
        <p:nvSpPr>
          <p:cNvPr id="86" name="Google Shape;86;p13"/>
          <p:cNvSpPr txBox="1">
            <a:spLocks noGrp="1"/>
          </p:cNvSpPr>
          <p:nvPr>
            <p:ph type="subTitle" idx="1"/>
          </p:nvPr>
        </p:nvSpPr>
        <p:spPr>
          <a:xfrm>
            <a:off x="3138150" y="2632025"/>
            <a:ext cx="2867700" cy="21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latin typeface="Open Sans"/>
                <a:ea typeface="Open Sans"/>
                <a:cs typeface="Open Sans"/>
                <a:sym typeface="Open Sans"/>
              </a:rPr>
              <a:t>By: </a:t>
            </a:r>
            <a:endParaRPr sz="1900">
              <a:latin typeface="Open Sans"/>
              <a:ea typeface="Open Sans"/>
              <a:cs typeface="Open Sans"/>
              <a:sym typeface="Open Sans"/>
            </a:endParaRPr>
          </a:p>
          <a:p>
            <a:pPr marL="0" lvl="0" indent="0" algn="ctr" rtl="0">
              <a:spcBef>
                <a:spcPts val="0"/>
              </a:spcBef>
              <a:spcAft>
                <a:spcPts val="0"/>
              </a:spcAft>
              <a:buNone/>
            </a:pPr>
            <a:r>
              <a:rPr lang="en" sz="1900">
                <a:latin typeface="Open Sans"/>
                <a:ea typeface="Open Sans"/>
                <a:cs typeface="Open Sans"/>
                <a:sym typeface="Open Sans"/>
              </a:rPr>
              <a:t>Lisa Patel</a:t>
            </a:r>
            <a:endParaRPr sz="1900">
              <a:latin typeface="Open Sans"/>
              <a:ea typeface="Open Sans"/>
              <a:cs typeface="Open Sans"/>
              <a:sym typeface="Open Sans"/>
            </a:endParaRPr>
          </a:p>
          <a:p>
            <a:pPr marL="0" lvl="0" indent="0" algn="ctr" rtl="0">
              <a:spcBef>
                <a:spcPts val="0"/>
              </a:spcBef>
              <a:spcAft>
                <a:spcPts val="0"/>
              </a:spcAft>
              <a:buNone/>
            </a:pPr>
            <a:r>
              <a:rPr lang="en" sz="1900">
                <a:latin typeface="Open Sans"/>
                <a:ea typeface="Open Sans"/>
                <a:cs typeface="Open Sans"/>
                <a:sym typeface="Open Sans"/>
              </a:rPr>
              <a:t>Ailene Nguyen</a:t>
            </a:r>
            <a:endParaRPr sz="1900">
              <a:latin typeface="Open Sans"/>
              <a:ea typeface="Open Sans"/>
              <a:cs typeface="Open Sans"/>
              <a:sym typeface="Open Sans"/>
            </a:endParaRPr>
          </a:p>
          <a:p>
            <a:pPr marL="0" lvl="0" indent="0" algn="ctr" rtl="0">
              <a:spcBef>
                <a:spcPts val="0"/>
              </a:spcBef>
              <a:spcAft>
                <a:spcPts val="0"/>
              </a:spcAft>
              <a:buNone/>
            </a:pPr>
            <a:r>
              <a:rPr lang="en" sz="1900">
                <a:latin typeface="Open Sans"/>
                <a:ea typeface="Open Sans"/>
                <a:cs typeface="Open Sans"/>
                <a:sym typeface="Open Sans"/>
              </a:rPr>
              <a:t>Pratiksha Raval</a:t>
            </a:r>
            <a:endParaRPr sz="1900">
              <a:latin typeface="Open Sans"/>
              <a:ea typeface="Open Sans"/>
              <a:cs typeface="Open Sans"/>
              <a:sym typeface="Open Sans"/>
            </a:endParaRPr>
          </a:p>
          <a:p>
            <a:pPr marL="0" lvl="0" indent="0" algn="ctr" rtl="0">
              <a:spcBef>
                <a:spcPts val="0"/>
              </a:spcBef>
              <a:spcAft>
                <a:spcPts val="0"/>
              </a:spcAft>
              <a:buNone/>
            </a:pPr>
            <a:r>
              <a:rPr lang="en" sz="1900">
                <a:latin typeface="Open Sans"/>
                <a:ea typeface="Open Sans"/>
                <a:cs typeface="Open Sans"/>
                <a:sym typeface="Open Sans"/>
              </a:rPr>
              <a:t>Mukesh Ganesh</a:t>
            </a:r>
            <a:endParaRPr sz="1900">
              <a:latin typeface="Open Sans"/>
              <a:ea typeface="Open Sans"/>
              <a:cs typeface="Open Sans"/>
              <a:sym typeface="Open Sans"/>
            </a:endParaRPr>
          </a:p>
          <a:p>
            <a:pPr marL="0" lvl="0" indent="0" algn="ctr" rtl="0">
              <a:spcBef>
                <a:spcPts val="0"/>
              </a:spcBef>
              <a:spcAft>
                <a:spcPts val="0"/>
              </a:spcAft>
              <a:buNone/>
            </a:pPr>
            <a:r>
              <a:rPr lang="en" sz="1900">
                <a:latin typeface="Open Sans"/>
                <a:ea typeface="Open Sans"/>
                <a:cs typeface="Open Sans"/>
                <a:sym typeface="Open Sans"/>
              </a:rPr>
              <a:t>Vishakha Srivastava</a:t>
            </a:r>
            <a:endParaRPr sz="19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700" b="1">
                <a:latin typeface="PT Sans Narrow"/>
                <a:ea typeface="PT Sans Narrow"/>
                <a:cs typeface="PT Sans Narrow"/>
                <a:sym typeface="PT Sans Narrow"/>
              </a:rPr>
              <a:t>Exploratory Data Analysis</a:t>
            </a:r>
            <a:endParaRPr sz="4700" b="1">
              <a:latin typeface="PT Sans Narrow"/>
              <a:ea typeface="PT Sans Narrow"/>
              <a:cs typeface="PT Sans Narrow"/>
              <a:sym typeface="PT Sans Narrow"/>
            </a:endParaRPr>
          </a:p>
        </p:txBody>
      </p:sp>
      <p:sp>
        <p:nvSpPr>
          <p:cNvPr id="162" name="Google Shape;162;p2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T Sans Narrow"/>
                <a:ea typeface="PT Sans Narrow"/>
                <a:cs typeface="PT Sans Narrow"/>
                <a:sym typeface="PT Sans Narrow"/>
              </a:rPr>
              <a:t>On articles</a:t>
            </a:r>
            <a:endParaRPr sz="3000" b="1">
              <a:latin typeface="PT Sans Narrow"/>
              <a:ea typeface="PT Sans Narrow"/>
              <a:cs typeface="PT Sans Narrow"/>
              <a:sym typeface="PT Sans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
        <p:nvSpPr>
          <p:cNvPr id="168" name="Google Shape;168;p23"/>
          <p:cNvSpPr txBox="1">
            <a:spLocks noGrp="1"/>
          </p:cNvSpPr>
          <p:nvPr>
            <p:ph type="body" idx="2"/>
          </p:nvPr>
        </p:nvSpPr>
        <p:spPr>
          <a:xfrm>
            <a:off x="251675" y="1229975"/>
            <a:ext cx="39999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solidFill>
                  <a:schemeClr val="dk2"/>
                </a:solidFill>
                <a:latin typeface="Open Sans"/>
                <a:ea typeface="Open Sans"/>
                <a:cs typeface="Open Sans"/>
                <a:sym typeface="Open Sans"/>
              </a:rPr>
              <a:t>Matplotlib and WordCloud!</a:t>
            </a:r>
            <a:endParaRPr sz="1500">
              <a:solidFill>
                <a:schemeClr val="dk2"/>
              </a:solidFill>
              <a:latin typeface="Open Sans"/>
              <a:ea typeface="Open Sans"/>
              <a:cs typeface="Open Sans"/>
              <a:sym typeface="Open Sans"/>
            </a:endParaRPr>
          </a:p>
        </p:txBody>
      </p:sp>
      <p:pic>
        <p:nvPicPr>
          <p:cNvPr id="169" name="Google Shape;169;p23"/>
          <p:cNvPicPr preferRelativeResize="0"/>
          <p:nvPr/>
        </p:nvPicPr>
        <p:blipFill>
          <a:blip r:embed="rId3">
            <a:alphaModFix/>
          </a:blip>
          <a:stretch>
            <a:fillRect/>
          </a:stretch>
        </p:blipFill>
        <p:spPr>
          <a:xfrm>
            <a:off x="4858050" y="858897"/>
            <a:ext cx="3999900" cy="3425716"/>
          </a:xfrm>
          <a:prstGeom prst="rect">
            <a:avLst/>
          </a:prstGeom>
          <a:noFill/>
          <a:ln>
            <a:noFill/>
          </a:ln>
        </p:spPr>
      </p:pic>
      <p:pic>
        <p:nvPicPr>
          <p:cNvPr id="170" name="Google Shape;170;p23"/>
          <p:cNvPicPr preferRelativeResize="0"/>
          <p:nvPr/>
        </p:nvPicPr>
        <p:blipFill>
          <a:blip r:embed="rId4">
            <a:alphaModFix/>
          </a:blip>
          <a:stretch>
            <a:fillRect/>
          </a:stretch>
        </p:blipFill>
        <p:spPr>
          <a:xfrm>
            <a:off x="211388" y="2089850"/>
            <a:ext cx="4200525" cy="1619250"/>
          </a:xfrm>
          <a:prstGeom prst="rect">
            <a:avLst/>
          </a:prstGeom>
          <a:noFill/>
          <a:ln>
            <a:noFill/>
          </a:ln>
        </p:spPr>
      </p:pic>
      <p:sp>
        <p:nvSpPr>
          <p:cNvPr id="171" name="Google Shape;171;p23"/>
          <p:cNvSpPr txBox="1">
            <a:spLocks noGrp="1"/>
          </p:cNvSpPr>
          <p:nvPr>
            <p:ph type="title"/>
          </p:nvPr>
        </p:nvSpPr>
        <p:spPr>
          <a:xfrm>
            <a:off x="311700" y="251100"/>
            <a:ext cx="8520600" cy="60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Visualization</a:t>
            </a:r>
            <a:endParaRPr sz="3600" b="1">
              <a:latin typeface="PT Sans Narrow"/>
              <a:ea typeface="PT Sans Narrow"/>
              <a:cs typeface="PT Sans Narrow"/>
              <a:sym typeface="PT Sans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311700" y="1998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Visualizing sectionName</a:t>
            </a:r>
            <a:endParaRPr sz="3600" b="1">
              <a:latin typeface="PT Sans Narrow"/>
              <a:ea typeface="PT Sans Narrow"/>
              <a:cs typeface="PT Sans Narrow"/>
              <a:sym typeface="PT Sans Narrow"/>
            </a:endParaRPr>
          </a:p>
        </p:txBody>
      </p:sp>
      <p:pic>
        <p:nvPicPr>
          <p:cNvPr id="177" name="Google Shape;177;p24"/>
          <p:cNvPicPr preferRelativeResize="0"/>
          <p:nvPr/>
        </p:nvPicPr>
        <p:blipFill>
          <a:blip r:embed="rId3">
            <a:alphaModFix/>
          </a:blip>
          <a:stretch>
            <a:fillRect/>
          </a:stretch>
        </p:blipFill>
        <p:spPr>
          <a:xfrm>
            <a:off x="1083501" y="1681400"/>
            <a:ext cx="6977000" cy="3385900"/>
          </a:xfrm>
          <a:prstGeom prst="rect">
            <a:avLst/>
          </a:prstGeom>
          <a:noFill/>
          <a:ln>
            <a:noFill/>
          </a:ln>
        </p:spPr>
      </p:pic>
      <p:sp>
        <p:nvSpPr>
          <p:cNvPr id="178" name="Google Shape;178;p24"/>
          <p:cNvSpPr txBox="1">
            <a:spLocks noGrp="1"/>
          </p:cNvSpPr>
          <p:nvPr>
            <p:ph type="body" idx="4294967295"/>
          </p:nvPr>
        </p:nvSpPr>
        <p:spPr>
          <a:xfrm>
            <a:off x="311700" y="1229975"/>
            <a:ext cx="8520600" cy="1567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Most articles are in the “Unknown” category of sectionName</a:t>
            </a:r>
            <a:endParaRPr sz="15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311700" y="2109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Visualizing newDesk</a:t>
            </a:r>
            <a:endParaRPr sz="3600" b="1">
              <a:latin typeface="PT Sans Narrow"/>
              <a:ea typeface="PT Sans Narrow"/>
              <a:cs typeface="PT Sans Narrow"/>
              <a:sym typeface="PT Sans Narrow"/>
            </a:endParaRPr>
          </a:p>
        </p:txBody>
      </p:sp>
      <p:pic>
        <p:nvPicPr>
          <p:cNvPr id="184" name="Google Shape;184;p25"/>
          <p:cNvPicPr preferRelativeResize="0"/>
          <p:nvPr/>
        </p:nvPicPr>
        <p:blipFill>
          <a:blip r:embed="rId3">
            <a:alphaModFix/>
          </a:blip>
          <a:stretch>
            <a:fillRect/>
          </a:stretch>
        </p:blipFill>
        <p:spPr>
          <a:xfrm>
            <a:off x="987972" y="1566042"/>
            <a:ext cx="6936827" cy="3378584"/>
          </a:xfrm>
          <a:prstGeom prst="rect">
            <a:avLst/>
          </a:prstGeom>
          <a:noFill/>
          <a:ln>
            <a:noFill/>
          </a:ln>
        </p:spPr>
      </p:pic>
      <p:sp>
        <p:nvSpPr>
          <p:cNvPr id="185" name="Google Shape;185;p25"/>
          <p:cNvSpPr txBox="1">
            <a:spLocks noGrp="1"/>
          </p:cNvSpPr>
          <p:nvPr>
            <p:ph type="body" idx="4294967295"/>
          </p:nvPr>
        </p:nvSpPr>
        <p:spPr>
          <a:xfrm>
            <a:off x="311700" y="914664"/>
            <a:ext cx="8520600" cy="16029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Font typeface="Open Sans"/>
              <a:buChar char="●"/>
            </a:pPr>
            <a:r>
              <a:rPr lang="en" sz="1500" dirty="0">
                <a:latin typeface="Open Sans"/>
                <a:ea typeface="Open Sans"/>
                <a:cs typeface="Open Sans"/>
                <a:sym typeface="Open Sans"/>
              </a:rPr>
              <a:t>Better distribution of values in </a:t>
            </a:r>
            <a:r>
              <a:rPr lang="en" sz="1500" dirty="0" err="1">
                <a:latin typeface="Open Sans"/>
                <a:ea typeface="Open Sans"/>
                <a:cs typeface="Open Sans"/>
                <a:sym typeface="Open Sans"/>
              </a:rPr>
              <a:t>newDesk</a:t>
            </a:r>
            <a:r>
              <a:rPr lang="en" sz="1500" dirty="0">
                <a:latin typeface="Open Sans"/>
                <a:ea typeface="Open Sans"/>
                <a:cs typeface="Open Sans"/>
                <a:sym typeface="Open Sans"/>
              </a:rPr>
              <a:t>, most are in the “</a:t>
            </a:r>
            <a:r>
              <a:rPr lang="en" sz="1500" dirty="0" err="1">
                <a:latin typeface="Open Sans"/>
                <a:ea typeface="Open Sans"/>
                <a:cs typeface="Open Sans"/>
                <a:sym typeface="Open Sans"/>
              </a:rPr>
              <a:t>OpEd</a:t>
            </a:r>
            <a:r>
              <a:rPr lang="en" sz="1500" dirty="0">
                <a:latin typeface="Open Sans"/>
                <a:ea typeface="Open Sans"/>
                <a:cs typeface="Open Sans"/>
                <a:sym typeface="Open Sans"/>
              </a:rPr>
              <a:t>” category</a:t>
            </a:r>
            <a:endParaRPr sz="1500" dirty="0">
              <a:latin typeface="Open Sans"/>
              <a:ea typeface="Open Sans"/>
              <a:cs typeface="Open Sans"/>
              <a:sym typeface="Open Sans"/>
            </a:endParaRPr>
          </a:p>
          <a:p>
            <a:pPr marL="457200" lvl="0" indent="0" algn="l" rtl="0">
              <a:lnSpc>
                <a:spcPct val="115000"/>
              </a:lnSpc>
              <a:spcBef>
                <a:spcPts val="0"/>
              </a:spcBef>
              <a:spcAft>
                <a:spcPts val="0"/>
              </a:spcAft>
              <a:buNone/>
            </a:pPr>
            <a:r>
              <a:rPr lang="en" sz="1500" dirty="0">
                <a:latin typeface="Open Sans"/>
                <a:ea typeface="Open Sans"/>
                <a:cs typeface="Open Sans"/>
                <a:sym typeface="Open Sans"/>
              </a:rPr>
              <a:t>→ Analysis of text grouped by </a:t>
            </a:r>
            <a:r>
              <a:rPr lang="en" sz="1500" dirty="0" err="1">
                <a:latin typeface="Open Sans"/>
                <a:ea typeface="Open Sans"/>
                <a:cs typeface="Open Sans"/>
                <a:sym typeface="Open Sans"/>
              </a:rPr>
              <a:t>newDesk</a:t>
            </a:r>
            <a:endParaRPr sz="1500" dirty="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311700" y="1998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More WordClouds</a:t>
            </a:r>
            <a:endParaRPr sz="3600" b="1">
              <a:latin typeface="PT Sans Narrow"/>
              <a:ea typeface="PT Sans Narrow"/>
              <a:cs typeface="PT Sans Narrow"/>
              <a:sym typeface="PT Sans Narrow"/>
            </a:endParaRPr>
          </a:p>
        </p:txBody>
      </p:sp>
      <p:sp>
        <p:nvSpPr>
          <p:cNvPr id="191" name="Google Shape;191;p26"/>
          <p:cNvSpPr txBox="1">
            <a:spLocks noGrp="1"/>
          </p:cNvSpPr>
          <p:nvPr>
            <p:ph type="body" idx="4294967295"/>
          </p:nvPr>
        </p:nvSpPr>
        <p:spPr>
          <a:xfrm>
            <a:off x="311687" y="967216"/>
            <a:ext cx="8520600" cy="33390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Font typeface="Open Sans"/>
              <a:buChar char="●"/>
            </a:pPr>
            <a:r>
              <a:rPr lang="en" sz="1500">
                <a:latin typeface="Open Sans"/>
                <a:ea typeface="Open Sans"/>
                <a:cs typeface="Open Sans"/>
                <a:sym typeface="Open Sans"/>
              </a:rPr>
              <a:t>Define stop words using </a:t>
            </a:r>
            <a:r>
              <a:rPr lang="en" sz="1500" dirty="0" err="1">
                <a:latin typeface="Open Sans"/>
                <a:ea typeface="Open Sans"/>
                <a:cs typeface="Open Sans"/>
                <a:sym typeface="Open Sans"/>
              </a:rPr>
              <a:t>sklearn.feature_extraction.text.ENGLISH_STOP_WORDS</a:t>
            </a:r>
            <a:endParaRPr sz="1500" dirty="0">
              <a:latin typeface="Open Sans"/>
              <a:ea typeface="Open Sans"/>
              <a:cs typeface="Open Sans"/>
              <a:sym typeface="Open Sans"/>
            </a:endParaRPr>
          </a:p>
          <a:p>
            <a:pPr marL="914400" lvl="1" indent="-323850" algn="l" rtl="0">
              <a:lnSpc>
                <a:spcPct val="115000"/>
              </a:lnSpc>
              <a:spcBef>
                <a:spcPts val="0"/>
              </a:spcBef>
              <a:spcAft>
                <a:spcPts val="0"/>
              </a:spcAft>
              <a:buSzPts val="1500"/>
              <a:buFont typeface="Open Sans"/>
              <a:buChar char="○"/>
            </a:pPr>
            <a:r>
              <a:rPr lang="en" sz="1500" dirty="0">
                <a:latin typeface="Open Sans"/>
                <a:ea typeface="Open Sans"/>
                <a:cs typeface="Open Sans"/>
                <a:sym typeface="Open Sans"/>
              </a:rPr>
              <a:t>I.e. ‘a’, ‘</a:t>
            </a:r>
            <a:r>
              <a:rPr lang="en" sz="1500" dirty="0" err="1">
                <a:latin typeface="Open Sans"/>
                <a:ea typeface="Open Sans"/>
                <a:cs typeface="Open Sans"/>
                <a:sym typeface="Open Sans"/>
              </a:rPr>
              <a:t>i</a:t>
            </a:r>
            <a:r>
              <a:rPr lang="en" sz="1500" dirty="0">
                <a:latin typeface="Open Sans"/>
                <a:ea typeface="Open Sans"/>
                <a:cs typeface="Open Sans"/>
                <a:sym typeface="Open Sans"/>
              </a:rPr>
              <a:t>’, ‘it’, ‘me’, ‘my’, ‘the’, etc.</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endParaRPr sz="1500" dirty="0">
              <a:latin typeface="Open Sans"/>
              <a:ea typeface="Open Sans"/>
              <a:cs typeface="Open Sans"/>
              <a:sym typeface="Open Sans"/>
            </a:endParaRPr>
          </a:p>
        </p:txBody>
      </p:sp>
      <p:pic>
        <p:nvPicPr>
          <p:cNvPr id="192" name="Google Shape;192;p26"/>
          <p:cNvPicPr preferRelativeResize="0"/>
          <p:nvPr/>
        </p:nvPicPr>
        <p:blipFill>
          <a:blip r:embed="rId3">
            <a:alphaModFix/>
          </a:blip>
          <a:stretch>
            <a:fillRect/>
          </a:stretch>
        </p:blipFill>
        <p:spPr>
          <a:xfrm>
            <a:off x="2119299" y="1829716"/>
            <a:ext cx="4905375" cy="247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7"/>
          <p:cNvPicPr preferRelativeResize="0"/>
          <p:nvPr/>
        </p:nvPicPr>
        <p:blipFill>
          <a:blip r:embed="rId3">
            <a:alphaModFix/>
          </a:blip>
          <a:stretch>
            <a:fillRect/>
          </a:stretch>
        </p:blipFill>
        <p:spPr>
          <a:xfrm>
            <a:off x="1225000" y="972375"/>
            <a:ext cx="6693980" cy="3820900"/>
          </a:xfrm>
          <a:prstGeom prst="rect">
            <a:avLst/>
          </a:prstGeom>
          <a:noFill/>
          <a:ln>
            <a:noFill/>
          </a:ln>
        </p:spPr>
      </p:pic>
      <p:sp>
        <p:nvSpPr>
          <p:cNvPr id="198" name="Google Shape;198;p27"/>
          <p:cNvSpPr txBox="1">
            <a:spLocks noGrp="1"/>
          </p:cNvSpPr>
          <p:nvPr>
            <p:ph type="body" idx="4294967295"/>
          </p:nvPr>
        </p:nvSpPr>
        <p:spPr>
          <a:xfrm>
            <a:off x="311700" y="228600"/>
            <a:ext cx="8520600" cy="793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Open Sans"/>
                <a:ea typeface="Open Sans"/>
                <a:cs typeface="Open Sans"/>
                <a:sym typeface="Open Sans"/>
              </a:rPr>
              <a:t>Text still needs more cleaning! → Words such as “like” or “said” that are high in frequency but provide little insight should be removed for further analysis </a:t>
            </a:r>
            <a:endParaRPr sz="1500">
              <a:latin typeface="Open Sans"/>
              <a:ea typeface="Open Sans"/>
              <a:cs typeface="Open Sans"/>
              <a:sym typeface="Open Sans"/>
            </a:endParaRPr>
          </a:p>
          <a:p>
            <a:pPr marL="0" lvl="0" indent="0" algn="l" rtl="0">
              <a:lnSpc>
                <a:spcPct val="115000"/>
              </a:lnSpc>
              <a:spcBef>
                <a:spcPts val="0"/>
              </a:spcBef>
              <a:spcAft>
                <a:spcPts val="0"/>
              </a:spcAft>
              <a:buNone/>
            </a:pPr>
            <a:endParaRPr sz="15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a:spLocks noGrp="1"/>
          </p:cNvSpPr>
          <p:nvPr>
            <p:ph type="body" idx="4294967295"/>
          </p:nvPr>
        </p:nvSpPr>
        <p:spPr>
          <a:xfrm>
            <a:off x="311700" y="228600"/>
            <a:ext cx="8520600" cy="793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Open Sans"/>
                <a:ea typeface="Open Sans"/>
                <a:cs typeface="Open Sans"/>
                <a:sym typeface="Open Sans"/>
              </a:rPr>
              <a:t>Do the resulting WordClouds make sense? What insight can we gain from them?</a:t>
            </a:r>
            <a:endParaRPr sz="1500">
              <a:latin typeface="Open Sans"/>
              <a:ea typeface="Open Sans"/>
              <a:cs typeface="Open Sans"/>
              <a:sym typeface="Open Sans"/>
            </a:endParaRPr>
          </a:p>
          <a:p>
            <a:pPr marL="0" lvl="0" indent="0" algn="l" rtl="0">
              <a:lnSpc>
                <a:spcPct val="115000"/>
              </a:lnSpc>
              <a:spcBef>
                <a:spcPts val="0"/>
              </a:spcBef>
              <a:spcAft>
                <a:spcPts val="0"/>
              </a:spcAft>
              <a:buNone/>
            </a:pPr>
            <a:endParaRPr sz="1500">
              <a:latin typeface="Open Sans"/>
              <a:ea typeface="Open Sans"/>
              <a:cs typeface="Open Sans"/>
              <a:sym typeface="Open Sans"/>
            </a:endParaRPr>
          </a:p>
        </p:txBody>
      </p:sp>
      <p:pic>
        <p:nvPicPr>
          <p:cNvPr id="204" name="Google Shape;204;p28"/>
          <p:cNvPicPr preferRelativeResize="0"/>
          <p:nvPr/>
        </p:nvPicPr>
        <p:blipFill>
          <a:blip r:embed="rId3">
            <a:alphaModFix/>
          </a:blip>
          <a:stretch>
            <a:fillRect/>
          </a:stretch>
        </p:blipFill>
        <p:spPr>
          <a:xfrm>
            <a:off x="1216025" y="868450"/>
            <a:ext cx="6711936" cy="381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700" b="1">
                <a:latin typeface="PT Sans Narrow"/>
                <a:ea typeface="PT Sans Narrow"/>
                <a:cs typeface="PT Sans Narrow"/>
                <a:sym typeface="PT Sans Narrow"/>
              </a:rPr>
              <a:t>Exploratory Data Analysis</a:t>
            </a:r>
            <a:endParaRPr sz="4700" b="1">
              <a:latin typeface="PT Sans Narrow"/>
              <a:ea typeface="PT Sans Narrow"/>
              <a:cs typeface="PT Sans Narrow"/>
              <a:sym typeface="PT Sans Narrow"/>
            </a:endParaRPr>
          </a:p>
        </p:txBody>
      </p:sp>
      <p:sp>
        <p:nvSpPr>
          <p:cNvPr id="210" name="Google Shape;210;p29"/>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PT Sans Narrow"/>
                <a:ea typeface="PT Sans Narrow"/>
                <a:cs typeface="PT Sans Narrow"/>
                <a:sym typeface="PT Sans Narrow"/>
              </a:rPr>
              <a:t>On comments</a:t>
            </a:r>
            <a:endParaRPr sz="3000" b="1">
              <a:latin typeface="PT Sans Narrow"/>
              <a:ea typeface="PT Sans Narrow"/>
              <a:cs typeface="PT Sans Narrow"/>
              <a:sym typeface="PT Sans Narro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121950" y="165975"/>
            <a:ext cx="8900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PT Sans Narrow"/>
                <a:ea typeface="PT Sans Narrow"/>
                <a:cs typeface="PT Sans Narrow"/>
                <a:sym typeface="PT Sans Narrow"/>
              </a:rPr>
              <a:t>Visualizing Distribution of upvotes on comments</a:t>
            </a:r>
            <a:endParaRPr sz="2800" b="1">
              <a:latin typeface="PT Sans Narrow"/>
              <a:ea typeface="PT Sans Narrow"/>
              <a:cs typeface="PT Sans Narrow"/>
              <a:sym typeface="PT Sans Narrow"/>
            </a:endParaRPr>
          </a:p>
        </p:txBody>
      </p:sp>
      <p:sp>
        <p:nvSpPr>
          <p:cNvPr id="216" name="Google Shape;216;p30"/>
          <p:cNvSpPr txBox="1">
            <a:spLocks noGrp="1"/>
          </p:cNvSpPr>
          <p:nvPr>
            <p:ph type="body" idx="4294967295"/>
          </p:nvPr>
        </p:nvSpPr>
        <p:spPr>
          <a:xfrm>
            <a:off x="221700" y="598600"/>
            <a:ext cx="8724000" cy="44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300" b="1"/>
          </a:p>
          <a:p>
            <a:pPr marL="0" lvl="0" indent="0" algn="l" rtl="0">
              <a:spcBef>
                <a:spcPts val="1600"/>
              </a:spcBef>
              <a:spcAft>
                <a:spcPts val="0"/>
              </a:spcAft>
              <a:buNone/>
            </a:pPr>
            <a:endParaRPr sz="1300" b="1"/>
          </a:p>
          <a:p>
            <a:pPr marL="0" lvl="0" indent="0" algn="l" rtl="0">
              <a:spcBef>
                <a:spcPts val="1600"/>
              </a:spcBef>
              <a:spcAft>
                <a:spcPts val="1600"/>
              </a:spcAft>
              <a:buNone/>
            </a:pPr>
            <a:endParaRPr sz="1300" b="1"/>
          </a:p>
        </p:txBody>
      </p:sp>
      <p:pic>
        <p:nvPicPr>
          <p:cNvPr id="217" name="Google Shape;217;p30"/>
          <p:cNvPicPr preferRelativeResize="0"/>
          <p:nvPr/>
        </p:nvPicPr>
        <p:blipFill>
          <a:blip r:embed="rId3">
            <a:alphaModFix/>
          </a:blip>
          <a:stretch>
            <a:fillRect/>
          </a:stretch>
        </p:blipFill>
        <p:spPr>
          <a:xfrm>
            <a:off x="1043975" y="1252562"/>
            <a:ext cx="7056049" cy="3435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a:spLocks noGrp="1"/>
          </p:cNvSpPr>
          <p:nvPr>
            <p:ph type="title"/>
          </p:nvPr>
        </p:nvSpPr>
        <p:spPr>
          <a:xfrm>
            <a:off x="121950" y="99600"/>
            <a:ext cx="8900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PT Sans Narrow"/>
                <a:ea typeface="PT Sans Narrow"/>
                <a:cs typeface="PT Sans Narrow"/>
                <a:sym typeface="PT Sans Narrow"/>
              </a:rPr>
              <a:t>Upvotes for each comment type and depth of comments</a:t>
            </a:r>
            <a:endParaRPr sz="2800" b="1">
              <a:latin typeface="PT Sans Narrow"/>
              <a:ea typeface="PT Sans Narrow"/>
              <a:cs typeface="PT Sans Narrow"/>
              <a:sym typeface="PT Sans Narrow"/>
            </a:endParaRPr>
          </a:p>
        </p:txBody>
      </p:sp>
      <p:sp>
        <p:nvSpPr>
          <p:cNvPr id="223" name="Google Shape;223;p31"/>
          <p:cNvSpPr txBox="1">
            <a:spLocks noGrp="1"/>
          </p:cNvSpPr>
          <p:nvPr>
            <p:ph type="body" idx="4294967295"/>
          </p:nvPr>
        </p:nvSpPr>
        <p:spPr>
          <a:xfrm>
            <a:off x="210000" y="707400"/>
            <a:ext cx="8724000" cy="443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b="1">
                <a:latin typeface="Open Sans"/>
                <a:ea typeface="Open Sans"/>
                <a:cs typeface="Open Sans"/>
                <a:sym typeface="Open Sans"/>
              </a:rPr>
              <a:t>Even though ‘comment’ has more upvotes, ‘reporterReply’ has more depth in the comments</a:t>
            </a:r>
            <a:endParaRPr sz="1300" b="1">
              <a:latin typeface="Open Sans"/>
              <a:ea typeface="Open Sans"/>
              <a:cs typeface="Open Sans"/>
              <a:sym typeface="Open Sans"/>
            </a:endParaRPr>
          </a:p>
          <a:p>
            <a:pPr marL="0" lvl="0" indent="0" algn="l" rtl="0">
              <a:spcBef>
                <a:spcPts val="1600"/>
              </a:spcBef>
              <a:spcAft>
                <a:spcPts val="0"/>
              </a:spcAft>
              <a:buNone/>
            </a:pPr>
            <a:endParaRPr sz="1300" b="1">
              <a:latin typeface="Open Sans"/>
              <a:ea typeface="Open Sans"/>
              <a:cs typeface="Open Sans"/>
              <a:sym typeface="Open Sans"/>
            </a:endParaRPr>
          </a:p>
          <a:p>
            <a:pPr marL="0" lvl="0" indent="0" algn="l" rtl="0">
              <a:spcBef>
                <a:spcPts val="1600"/>
              </a:spcBef>
              <a:spcAft>
                <a:spcPts val="1600"/>
              </a:spcAft>
              <a:buNone/>
            </a:pPr>
            <a:endParaRPr sz="1300" b="1">
              <a:latin typeface="Open Sans"/>
              <a:ea typeface="Open Sans"/>
              <a:cs typeface="Open Sans"/>
              <a:sym typeface="Open Sans"/>
            </a:endParaRPr>
          </a:p>
        </p:txBody>
      </p:sp>
      <p:pic>
        <p:nvPicPr>
          <p:cNvPr id="224" name="Google Shape;224;p31"/>
          <p:cNvPicPr preferRelativeResize="0"/>
          <p:nvPr/>
        </p:nvPicPr>
        <p:blipFill>
          <a:blip r:embed="rId3">
            <a:alphaModFix/>
          </a:blip>
          <a:stretch>
            <a:fillRect/>
          </a:stretch>
        </p:blipFill>
        <p:spPr>
          <a:xfrm>
            <a:off x="1400175" y="1186375"/>
            <a:ext cx="6343650" cy="365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247075" y="1328825"/>
            <a:ext cx="8418900" cy="27018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454545"/>
              </a:buClr>
              <a:buSzPts val="1600"/>
              <a:buFont typeface="Open Sans"/>
              <a:buChar char="❖"/>
            </a:pPr>
            <a:r>
              <a:rPr lang="en" sz="1800" b="1" dirty="0">
                <a:solidFill>
                  <a:srgbClr val="454545"/>
                </a:solidFill>
                <a:latin typeface="Open Sans"/>
                <a:ea typeface="Open Sans"/>
                <a:cs typeface="Open Sans"/>
                <a:sym typeface="Open Sans"/>
              </a:rPr>
              <a:t>About NYT Dataset</a:t>
            </a:r>
            <a:endParaRPr sz="1800" b="1" dirty="0">
              <a:solidFill>
                <a:srgbClr val="454545"/>
              </a:solidFill>
              <a:latin typeface="Open Sans"/>
              <a:ea typeface="Open Sans"/>
              <a:cs typeface="Open Sans"/>
              <a:sym typeface="Open Sans"/>
            </a:endParaRPr>
          </a:p>
          <a:p>
            <a:pPr marL="457200" lvl="0" indent="-330200" algn="l" rtl="0">
              <a:lnSpc>
                <a:spcPct val="115000"/>
              </a:lnSpc>
              <a:spcBef>
                <a:spcPts val="0"/>
              </a:spcBef>
              <a:spcAft>
                <a:spcPts val="0"/>
              </a:spcAft>
              <a:buClr>
                <a:srgbClr val="454545"/>
              </a:buClr>
              <a:buSzPts val="1600"/>
              <a:buFont typeface="Open Sans"/>
              <a:buChar char="❖"/>
            </a:pPr>
            <a:r>
              <a:rPr lang="en" sz="1800" b="1" dirty="0">
                <a:solidFill>
                  <a:srgbClr val="454545"/>
                </a:solidFill>
                <a:latin typeface="Open Sans"/>
                <a:ea typeface="Open Sans"/>
                <a:cs typeface="Open Sans"/>
                <a:sym typeface="Open Sans"/>
              </a:rPr>
              <a:t>Introducing the Problem</a:t>
            </a:r>
            <a:endParaRPr sz="1800" b="1" dirty="0">
              <a:solidFill>
                <a:srgbClr val="454545"/>
              </a:solidFill>
              <a:latin typeface="Open Sans"/>
              <a:ea typeface="Open Sans"/>
              <a:cs typeface="Open Sans"/>
              <a:sym typeface="Open Sans"/>
            </a:endParaRPr>
          </a:p>
          <a:p>
            <a:pPr marL="457200" lvl="0" indent="-330200" algn="l" rtl="0">
              <a:lnSpc>
                <a:spcPct val="115000"/>
              </a:lnSpc>
              <a:spcBef>
                <a:spcPts val="0"/>
              </a:spcBef>
              <a:spcAft>
                <a:spcPts val="0"/>
              </a:spcAft>
              <a:buClr>
                <a:srgbClr val="454545"/>
              </a:buClr>
              <a:buSzPts val="1600"/>
              <a:buFont typeface="Open Sans"/>
              <a:buChar char="❖"/>
            </a:pPr>
            <a:r>
              <a:rPr lang="en" sz="1800" b="1" dirty="0" smtClean="0">
                <a:solidFill>
                  <a:srgbClr val="454545"/>
                </a:solidFill>
                <a:latin typeface="Open Sans"/>
                <a:ea typeface="Open Sans"/>
                <a:cs typeface="Open Sans"/>
                <a:sym typeface="Open Sans"/>
              </a:rPr>
              <a:t>Data </a:t>
            </a:r>
            <a:r>
              <a:rPr lang="en" sz="1800" b="1" dirty="0">
                <a:solidFill>
                  <a:srgbClr val="454545"/>
                </a:solidFill>
                <a:latin typeface="Open Sans"/>
                <a:ea typeface="Open Sans"/>
                <a:cs typeface="Open Sans"/>
                <a:sym typeface="Open Sans"/>
              </a:rPr>
              <a:t>Cleaning and </a:t>
            </a:r>
            <a:r>
              <a:rPr lang="en" sz="1800" b="1" dirty="0" smtClean="0">
                <a:solidFill>
                  <a:srgbClr val="454545"/>
                </a:solidFill>
                <a:latin typeface="Open Sans"/>
                <a:ea typeface="Open Sans"/>
                <a:cs typeface="Open Sans"/>
                <a:sym typeface="Open Sans"/>
              </a:rPr>
              <a:t>Preparation</a:t>
            </a:r>
            <a:endParaRPr lang="en-US" sz="1800" b="1" dirty="0">
              <a:solidFill>
                <a:srgbClr val="454545"/>
              </a:solidFill>
              <a:latin typeface="Open Sans"/>
              <a:ea typeface="Open Sans"/>
              <a:cs typeface="Open Sans"/>
              <a:sym typeface="Open Sans"/>
            </a:endParaRPr>
          </a:p>
          <a:p>
            <a:pPr marL="457200" lvl="0" indent="-330200" algn="l" rtl="0">
              <a:lnSpc>
                <a:spcPct val="115000"/>
              </a:lnSpc>
              <a:spcBef>
                <a:spcPts val="0"/>
              </a:spcBef>
              <a:spcAft>
                <a:spcPts val="0"/>
              </a:spcAft>
              <a:buClr>
                <a:srgbClr val="454545"/>
              </a:buClr>
              <a:buSzPts val="1600"/>
              <a:buFont typeface="Open Sans"/>
              <a:buChar char="❖"/>
            </a:pPr>
            <a:r>
              <a:rPr lang="en" sz="1800" b="1" dirty="0" smtClean="0">
                <a:solidFill>
                  <a:srgbClr val="454545"/>
                </a:solidFill>
                <a:latin typeface="Open Sans"/>
                <a:ea typeface="Open Sans"/>
                <a:cs typeface="Open Sans"/>
                <a:sym typeface="Open Sans"/>
              </a:rPr>
              <a:t>Exploratory </a:t>
            </a:r>
            <a:r>
              <a:rPr lang="en" sz="1800" b="1" dirty="0">
                <a:solidFill>
                  <a:srgbClr val="454545"/>
                </a:solidFill>
                <a:latin typeface="Open Sans"/>
                <a:ea typeface="Open Sans"/>
                <a:cs typeface="Open Sans"/>
                <a:sym typeface="Open Sans"/>
              </a:rPr>
              <a:t>Data Analysis on comments and </a:t>
            </a:r>
            <a:r>
              <a:rPr lang="en" sz="1800" b="1" dirty="0" smtClean="0">
                <a:solidFill>
                  <a:srgbClr val="454545"/>
                </a:solidFill>
                <a:latin typeface="Open Sans"/>
                <a:ea typeface="Open Sans"/>
                <a:cs typeface="Open Sans"/>
                <a:sym typeface="Open Sans"/>
              </a:rPr>
              <a:t>articles</a:t>
            </a:r>
            <a:endParaRPr lang="en-US" sz="1800" b="1" dirty="0">
              <a:solidFill>
                <a:srgbClr val="454545"/>
              </a:solidFill>
              <a:latin typeface="Open Sans"/>
              <a:ea typeface="Open Sans"/>
              <a:cs typeface="Open Sans"/>
              <a:sym typeface="Open Sans"/>
            </a:endParaRPr>
          </a:p>
          <a:p>
            <a:pPr marL="457200" lvl="0" indent="-330200" algn="l" rtl="0">
              <a:lnSpc>
                <a:spcPct val="115000"/>
              </a:lnSpc>
              <a:spcBef>
                <a:spcPts val="0"/>
              </a:spcBef>
              <a:spcAft>
                <a:spcPts val="0"/>
              </a:spcAft>
              <a:buClr>
                <a:srgbClr val="454545"/>
              </a:buClr>
              <a:buSzPts val="1600"/>
              <a:buFont typeface="Open Sans"/>
              <a:buChar char="❖"/>
            </a:pPr>
            <a:r>
              <a:rPr lang="en" sz="1800" b="1" dirty="0" smtClean="0">
                <a:solidFill>
                  <a:srgbClr val="454545"/>
                </a:solidFill>
                <a:latin typeface="Open Sans"/>
                <a:ea typeface="Open Sans"/>
                <a:cs typeface="Open Sans"/>
                <a:sym typeface="Open Sans"/>
              </a:rPr>
              <a:t>Sentiment Analysis</a:t>
            </a:r>
            <a:endParaRPr lang="en-US" sz="1800" b="1" dirty="0">
              <a:solidFill>
                <a:srgbClr val="454545"/>
              </a:solidFill>
              <a:latin typeface="Open Sans"/>
              <a:ea typeface="Open Sans"/>
              <a:cs typeface="Open Sans"/>
              <a:sym typeface="Open Sans"/>
            </a:endParaRPr>
          </a:p>
          <a:p>
            <a:pPr marL="457200" lvl="0" indent="-330200" algn="l" rtl="0">
              <a:lnSpc>
                <a:spcPct val="115000"/>
              </a:lnSpc>
              <a:spcBef>
                <a:spcPts val="0"/>
              </a:spcBef>
              <a:spcAft>
                <a:spcPts val="0"/>
              </a:spcAft>
              <a:buClr>
                <a:srgbClr val="454545"/>
              </a:buClr>
              <a:buSzPts val="1600"/>
              <a:buFont typeface="Open Sans"/>
              <a:buChar char="❖"/>
            </a:pPr>
            <a:r>
              <a:rPr lang="en" sz="1800" b="1" dirty="0" smtClean="0">
                <a:solidFill>
                  <a:srgbClr val="454545"/>
                </a:solidFill>
                <a:latin typeface="Open Sans"/>
                <a:ea typeface="Open Sans"/>
                <a:cs typeface="Open Sans"/>
                <a:sym typeface="Open Sans"/>
              </a:rPr>
              <a:t>Text Summarization</a:t>
            </a:r>
            <a:endParaRPr lang="en-US" sz="1800" b="1" dirty="0">
              <a:solidFill>
                <a:srgbClr val="454545"/>
              </a:solidFill>
              <a:latin typeface="Open Sans"/>
              <a:ea typeface="Open Sans"/>
              <a:cs typeface="Open Sans"/>
              <a:sym typeface="Open Sans"/>
            </a:endParaRPr>
          </a:p>
          <a:p>
            <a:pPr marL="457200" lvl="0" indent="-330200" algn="l" rtl="0">
              <a:lnSpc>
                <a:spcPct val="115000"/>
              </a:lnSpc>
              <a:spcBef>
                <a:spcPts val="0"/>
              </a:spcBef>
              <a:spcAft>
                <a:spcPts val="0"/>
              </a:spcAft>
              <a:buClr>
                <a:srgbClr val="454545"/>
              </a:buClr>
              <a:buSzPts val="1600"/>
              <a:buFont typeface="Open Sans"/>
              <a:buChar char="❖"/>
            </a:pPr>
            <a:r>
              <a:rPr lang="en" sz="1800" b="1" dirty="0" smtClean="0">
                <a:solidFill>
                  <a:srgbClr val="454545"/>
                </a:solidFill>
                <a:latin typeface="Open Sans"/>
                <a:ea typeface="Open Sans"/>
                <a:cs typeface="Open Sans"/>
                <a:sym typeface="Open Sans"/>
              </a:rPr>
              <a:t>Auto-Text </a:t>
            </a:r>
            <a:r>
              <a:rPr lang="en" sz="1800" b="1" dirty="0">
                <a:solidFill>
                  <a:srgbClr val="454545"/>
                </a:solidFill>
                <a:latin typeface="Open Sans"/>
                <a:ea typeface="Open Sans"/>
                <a:cs typeface="Open Sans"/>
                <a:sym typeface="Open Sans"/>
              </a:rPr>
              <a:t>Generation</a:t>
            </a:r>
            <a:endParaRPr sz="1800" b="1" dirty="0">
              <a:latin typeface="Open Sans"/>
              <a:ea typeface="Open Sans"/>
              <a:cs typeface="Open Sans"/>
              <a:sym typeface="Open Sans"/>
            </a:endParaRPr>
          </a:p>
        </p:txBody>
      </p:sp>
      <p:sp>
        <p:nvSpPr>
          <p:cNvPr id="92" name="Google Shape;92;p14"/>
          <p:cNvSpPr txBox="1">
            <a:spLocks noGrp="1"/>
          </p:cNvSpPr>
          <p:nvPr>
            <p:ph type="title"/>
          </p:nvPr>
        </p:nvSpPr>
        <p:spPr>
          <a:xfrm>
            <a:off x="311700" y="2894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Agenda</a:t>
            </a:r>
            <a:endParaRPr sz="3600" b="1">
              <a:latin typeface="PT Sans Narrow"/>
              <a:ea typeface="PT Sans Narrow"/>
              <a:cs typeface="PT Sans Narrow"/>
              <a:sym typeface="PT Sans Narr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121950" y="99600"/>
            <a:ext cx="89001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PT Sans Narrow"/>
                <a:ea typeface="PT Sans Narrow"/>
                <a:cs typeface="PT Sans Narrow"/>
                <a:sym typeface="PT Sans Narrow"/>
              </a:rPr>
              <a:t>WordCloud for comments</a:t>
            </a:r>
            <a:endParaRPr sz="2800" b="1">
              <a:latin typeface="PT Sans Narrow"/>
              <a:ea typeface="PT Sans Narrow"/>
              <a:cs typeface="PT Sans Narrow"/>
              <a:sym typeface="PT Sans Narrow"/>
            </a:endParaRPr>
          </a:p>
        </p:txBody>
      </p:sp>
      <p:pic>
        <p:nvPicPr>
          <p:cNvPr id="230" name="Google Shape;230;p32"/>
          <p:cNvPicPr preferRelativeResize="0"/>
          <p:nvPr/>
        </p:nvPicPr>
        <p:blipFill>
          <a:blip r:embed="rId3">
            <a:alphaModFix/>
          </a:blip>
          <a:stretch>
            <a:fillRect/>
          </a:stretch>
        </p:blipFill>
        <p:spPr>
          <a:xfrm>
            <a:off x="1599413" y="707400"/>
            <a:ext cx="5945174" cy="4254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ctrTitle"/>
          </p:nvPr>
        </p:nvSpPr>
        <p:spPr>
          <a:xfrm>
            <a:off x="598100" y="2152347"/>
            <a:ext cx="82221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700" b="1">
                <a:latin typeface="PT Sans Narrow"/>
                <a:ea typeface="PT Sans Narrow"/>
                <a:cs typeface="PT Sans Narrow"/>
                <a:sym typeface="PT Sans Narrow"/>
              </a:rPr>
              <a:t>Sentiment Analysis</a:t>
            </a:r>
            <a:endParaRPr sz="4700" b="1">
              <a:latin typeface="PT Sans Narrow"/>
              <a:ea typeface="PT Sans Narrow"/>
              <a:cs typeface="PT Sans Narrow"/>
              <a:sym typeface="PT Sans Narro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311700" y="2551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Sentiment Analysis</a:t>
            </a:r>
            <a:endParaRPr sz="3600" b="1">
              <a:latin typeface="PT Sans Narrow"/>
              <a:ea typeface="PT Sans Narrow"/>
              <a:cs typeface="PT Sans Narrow"/>
              <a:sym typeface="PT Sans Narrow"/>
            </a:endParaRPr>
          </a:p>
        </p:txBody>
      </p:sp>
      <p:sp>
        <p:nvSpPr>
          <p:cNvPr id="241" name="Google Shape;241;p34"/>
          <p:cNvSpPr txBox="1">
            <a:spLocks noGrp="1"/>
          </p:cNvSpPr>
          <p:nvPr>
            <p:ph type="body" idx="4294967295"/>
          </p:nvPr>
        </p:nvSpPr>
        <p:spPr>
          <a:xfrm>
            <a:off x="311700" y="1229975"/>
            <a:ext cx="8463300" cy="214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292B2C"/>
                </a:solidFill>
                <a:highlight>
                  <a:srgbClr val="FFFFFF"/>
                </a:highlight>
                <a:latin typeface="Open Sans"/>
                <a:ea typeface="Open Sans"/>
                <a:cs typeface="Open Sans"/>
                <a:sym typeface="Open Sans"/>
              </a:rPr>
              <a:t>What is it?</a:t>
            </a:r>
            <a:endParaRPr sz="1500" b="1">
              <a:solidFill>
                <a:srgbClr val="292B2C"/>
              </a:solidFill>
              <a:highlight>
                <a:srgbClr val="FFFFFF"/>
              </a:highlight>
              <a:latin typeface="Open Sans"/>
              <a:ea typeface="Open Sans"/>
              <a:cs typeface="Open Sans"/>
              <a:sym typeface="Open Sans"/>
            </a:endParaRPr>
          </a:p>
          <a:p>
            <a:pPr marL="0" lvl="0" indent="0" algn="l" rtl="0">
              <a:spcBef>
                <a:spcPts val="1000"/>
              </a:spcBef>
              <a:spcAft>
                <a:spcPts val="0"/>
              </a:spcAft>
              <a:buNone/>
            </a:pPr>
            <a:r>
              <a:rPr lang="en" sz="1500">
                <a:solidFill>
                  <a:srgbClr val="292B2C"/>
                </a:solidFill>
                <a:highlight>
                  <a:srgbClr val="FFFFFF"/>
                </a:highlight>
                <a:latin typeface="Open Sans"/>
                <a:ea typeface="Open Sans"/>
                <a:cs typeface="Open Sans"/>
                <a:sym typeface="Open Sans"/>
              </a:rPr>
              <a:t>Seeks to quantify the emotional intensity of words and phrases within a text.</a:t>
            </a:r>
            <a:endParaRPr sz="1500">
              <a:solidFill>
                <a:srgbClr val="292B2C"/>
              </a:solidFill>
              <a:highlight>
                <a:srgbClr val="FFFFFF"/>
              </a:highlight>
              <a:latin typeface="Open Sans"/>
              <a:ea typeface="Open Sans"/>
              <a:cs typeface="Open Sans"/>
              <a:sym typeface="Open Sans"/>
            </a:endParaRPr>
          </a:p>
          <a:p>
            <a:pPr marL="0" lvl="0" indent="0" algn="l" rtl="0">
              <a:spcBef>
                <a:spcPts val="1000"/>
              </a:spcBef>
              <a:spcAft>
                <a:spcPts val="0"/>
              </a:spcAft>
              <a:buNone/>
            </a:pPr>
            <a:r>
              <a:rPr lang="en" sz="1500" b="1">
                <a:solidFill>
                  <a:srgbClr val="292B2C"/>
                </a:solidFill>
                <a:highlight>
                  <a:srgbClr val="FFFFFF"/>
                </a:highlight>
                <a:latin typeface="Open Sans"/>
                <a:ea typeface="Open Sans"/>
                <a:cs typeface="Open Sans"/>
                <a:sym typeface="Open Sans"/>
              </a:rPr>
              <a:t>Where is it used?</a:t>
            </a:r>
            <a:endParaRPr sz="1500" b="1">
              <a:solidFill>
                <a:srgbClr val="292B2C"/>
              </a:solidFill>
              <a:highlight>
                <a:srgbClr val="FFFFFF"/>
              </a:highlight>
              <a:latin typeface="Open Sans"/>
              <a:ea typeface="Open Sans"/>
              <a:cs typeface="Open Sans"/>
              <a:sym typeface="Open Sans"/>
            </a:endParaRPr>
          </a:p>
          <a:p>
            <a:pPr marL="0" lvl="0" indent="0" algn="l" rtl="0">
              <a:spcBef>
                <a:spcPts val="1000"/>
              </a:spcBef>
              <a:spcAft>
                <a:spcPts val="0"/>
              </a:spcAft>
              <a:buNone/>
            </a:pPr>
            <a:r>
              <a:rPr lang="en" sz="1500">
                <a:latin typeface="Open Sans"/>
                <a:ea typeface="Open Sans"/>
                <a:cs typeface="Open Sans"/>
                <a:sym typeface="Open Sans"/>
              </a:rPr>
              <a:t>To help businesses make sense of unorganized data.</a:t>
            </a:r>
            <a:endParaRPr sz="1500">
              <a:latin typeface="Open Sans"/>
              <a:ea typeface="Open Sans"/>
              <a:cs typeface="Open Sans"/>
              <a:sym typeface="Open Sans"/>
            </a:endParaRPr>
          </a:p>
          <a:p>
            <a:pPr marL="0" lvl="0" indent="0" algn="l" rtl="0">
              <a:spcBef>
                <a:spcPts val="1000"/>
              </a:spcBef>
              <a:spcAft>
                <a:spcPts val="0"/>
              </a:spcAft>
              <a:buNone/>
            </a:pPr>
            <a:endParaRPr sz="1500">
              <a:latin typeface="Open Sans"/>
              <a:ea typeface="Open Sans"/>
              <a:cs typeface="Open Sans"/>
              <a:sym typeface="Open Sans"/>
            </a:endParaRPr>
          </a:p>
        </p:txBody>
      </p:sp>
      <p:pic>
        <p:nvPicPr>
          <p:cNvPr id="242" name="Google Shape;242;p34"/>
          <p:cNvPicPr preferRelativeResize="0"/>
          <p:nvPr/>
        </p:nvPicPr>
        <p:blipFill rotWithShape="1">
          <a:blip r:embed="rId3">
            <a:alphaModFix/>
          </a:blip>
          <a:srcRect l="19352" r="63606" b="71237"/>
          <a:stretch/>
        </p:blipFill>
        <p:spPr>
          <a:xfrm>
            <a:off x="1844288" y="3416525"/>
            <a:ext cx="762774" cy="828926"/>
          </a:xfrm>
          <a:prstGeom prst="rect">
            <a:avLst/>
          </a:prstGeom>
          <a:noFill/>
          <a:ln>
            <a:noFill/>
          </a:ln>
        </p:spPr>
      </p:pic>
      <p:pic>
        <p:nvPicPr>
          <p:cNvPr id="243" name="Google Shape;243;p34"/>
          <p:cNvPicPr preferRelativeResize="0"/>
          <p:nvPr/>
        </p:nvPicPr>
        <p:blipFill rotWithShape="1">
          <a:blip r:embed="rId3">
            <a:alphaModFix/>
          </a:blip>
          <a:srcRect l="41480" r="41478" b="71237"/>
          <a:stretch/>
        </p:blipFill>
        <p:spPr>
          <a:xfrm>
            <a:off x="4128879" y="3416525"/>
            <a:ext cx="762792" cy="828926"/>
          </a:xfrm>
          <a:prstGeom prst="rect">
            <a:avLst/>
          </a:prstGeom>
          <a:noFill/>
          <a:ln>
            <a:noFill/>
          </a:ln>
        </p:spPr>
      </p:pic>
      <p:pic>
        <p:nvPicPr>
          <p:cNvPr id="244" name="Google Shape;244;p34"/>
          <p:cNvPicPr preferRelativeResize="0"/>
          <p:nvPr/>
        </p:nvPicPr>
        <p:blipFill rotWithShape="1">
          <a:blip r:embed="rId3">
            <a:alphaModFix/>
          </a:blip>
          <a:srcRect l="62406" r="20551" b="71237"/>
          <a:stretch/>
        </p:blipFill>
        <p:spPr>
          <a:xfrm>
            <a:off x="6536945" y="3416525"/>
            <a:ext cx="762792" cy="828926"/>
          </a:xfrm>
          <a:prstGeom prst="rect">
            <a:avLst/>
          </a:prstGeom>
          <a:noFill/>
          <a:ln>
            <a:noFill/>
          </a:ln>
        </p:spPr>
      </p:pic>
      <p:sp>
        <p:nvSpPr>
          <p:cNvPr id="245" name="Google Shape;245;p34"/>
          <p:cNvSpPr txBox="1"/>
          <p:nvPr/>
        </p:nvSpPr>
        <p:spPr>
          <a:xfrm>
            <a:off x="1609463" y="4352375"/>
            <a:ext cx="12324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6AA84F"/>
                </a:solidFill>
                <a:latin typeface="Roboto"/>
                <a:ea typeface="Roboto"/>
                <a:cs typeface="Roboto"/>
                <a:sym typeface="Roboto"/>
              </a:rPr>
              <a:t>positive</a:t>
            </a:r>
            <a:endParaRPr sz="1600">
              <a:solidFill>
                <a:srgbClr val="6AA84F"/>
              </a:solidFill>
              <a:latin typeface="Roboto"/>
              <a:ea typeface="Roboto"/>
              <a:cs typeface="Roboto"/>
              <a:sym typeface="Roboto"/>
            </a:endParaRPr>
          </a:p>
        </p:txBody>
      </p:sp>
      <p:sp>
        <p:nvSpPr>
          <p:cNvPr id="246" name="Google Shape;246;p34"/>
          <p:cNvSpPr txBox="1"/>
          <p:nvPr/>
        </p:nvSpPr>
        <p:spPr>
          <a:xfrm>
            <a:off x="3838388" y="4452225"/>
            <a:ext cx="12324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999999"/>
                </a:solidFill>
                <a:latin typeface="Roboto"/>
                <a:ea typeface="Roboto"/>
                <a:cs typeface="Roboto"/>
                <a:sym typeface="Roboto"/>
              </a:rPr>
              <a:t>neutral</a:t>
            </a:r>
            <a:endParaRPr sz="1600">
              <a:solidFill>
                <a:srgbClr val="999999"/>
              </a:solidFill>
              <a:latin typeface="Roboto"/>
              <a:ea typeface="Roboto"/>
              <a:cs typeface="Roboto"/>
              <a:sym typeface="Roboto"/>
            </a:endParaRPr>
          </a:p>
        </p:txBody>
      </p:sp>
      <p:sp>
        <p:nvSpPr>
          <p:cNvPr id="247" name="Google Shape;247;p34"/>
          <p:cNvSpPr txBox="1"/>
          <p:nvPr/>
        </p:nvSpPr>
        <p:spPr>
          <a:xfrm>
            <a:off x="6302125" y="4352375"/>
            <a:ext cx="12324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0000"/>
                </a:solidFill>
                <a:latin typeface="Roboto"/>
                <a:ea typeface="Roboto"/>
                <a:cs typeface="Roboto"/>
                <a:sym typeface="Roboto"/>
              </a:rPr>
              <a:t>negative</a:t>
            </a:r>
            <a:endParaRPr sz="1600">
              <a:solidFill>
                <a:srgbClr val="FF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228550" y="2507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Natural Language Toolkit (NLTK)</a:t>
            </a:r>
            <a:endParaRPr sz="3600" b="1">
              <a:latin typeface="PT Sans Narrow"/>
              <a:ea typeface="PT Sans Narrow"/>
              <a:cs typeface="PT Sans Narrow"/>
              <a:sym typeface="PT Sans Narrow"/>
            </a:endParaRPr>
          </a:p>
        </p:txBody>
      </p:sp>
      <p:sp>
        <p:nvSpPr>
          <p:cNvPr id="253" name="Google Shape;253;p35"/>
          <p:cNvSpPr txBox="1">
            <a:spLocks noGrp="1"/>
          </p:cNvSpPr>
          <p:nvPr>
            <p:ph type="body" idx="4294967295"/>
          </p:nvPr>
        </p:nvSpPr>
        <p:spPr>
          <a:xfrm>
            <a:off x="311700" y="1229975"/>
            <a:ext cx="3967500" cy="32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err="1">
                <a:latin typeface="Open Sans"/>
                <a:ea typeface="Open Sans"/>
                <a:cs typeface="Open Sans"/>
                <a:sym typeface="Open Sans"/>
              </a:rPr>
              <a:t>TextBlob</a:t>
            </a:r>
            <a:r>
              <a:rPr lang="en" sz="1500" dirty="0">
                <a:latin typeface="Open Sans"/>
                <a:ea typeface="Open Sans"/>
                <a:cs typeface="Open Sans"/>
                <a:sym typeface="Open Sans"/>
              </a:rPr>
              <a:t>: </a:t>
            </a:r>
            <a:endParaRPr sz="1500" dirty="0">
              <a:latin typeface="Open Sans"/>
              <a:ea typeface="Open Sans"/>
              <a:cs typeface="Open Sans"/>
              <a:sym typeface="Open Sans"/>
            </a:endParaRPr>
          </a:p>
          <a:p>
            <a:pPr marL="457200" lvl="0" indent="-323850" algn="l" rtl="0">
              <a:spcBef>
                <a:spcPts val="1600"/>
              </a:spcBef>
              <a:spcAft>
                <a:spcPts val="0"/>
              </a:spcAft>
              <a:buSzPts val="1500"/>
              <a:buFont typeface="Open Sans"/>
              <a:buChar char="●"/>
            </a:pPr>
            <a:r>
              <a:rPr lang="en" sz="1500" dirty="0">
                <a:latin typeface="Open Sans"/>
                <a:ea typeface="Open Sans"/>
                <a:cs typeface="Open Sans"/>
                <a:sym typeface="Open Sans"/>
              </a:rPr>
              <a:t>Input: corpus</a:t>
            </a:r>
            <a:endParaRPr sz="1500" dirty="0">
              <a:latin typeface="Open Sans"/>
              <a:ea typeface="Open Sans"/>
              <a:cs typeface="Open Sans"/>
              <a:sym typeface="Open Sans"/>
            </a:endParaRPr>
          </a:p>
          <a:p>
            <a:pPr marL="457200" lvl="0" indent="-323850" algn="l" rtl="0">
              <a:spcBef>
                <a:spcPts val="0"/>
              </a:spcBef>
              <a:spcAft>
                <a:spcPts val="0"/>
              </a:spcAft>
              <a:buSzPts val="1500"/>
              <a:buFont typeface="Open Sans"/>
              <a:buChar char="●"/>
            </a:pPr>
            <a:r>
              <a:rPr lang="en" sz="1500" dirty="0">
                <a:latin typeface="Open Sans"/>
                <a:ea typeface="Open Sans"/>
                <a:cs typeface="Open Sans"/>
                <a:sym typeface="Open Sans"/>
              </a:rPr>
              <a:t>Scores: </a:t>
            </a:r>
            <a:endParaRPr sz="1500" dirty="0">
              <a:latin typeface="Open Sans"/>
              <a:ea typeface="Open Sans"/>
              <a:cs typeface="Open Sans"/>
              <a:sym typeface="Open Sans"/>
            </a:endParaRPr>
          </a:p>
          <a:p>
            <a:pPr marL="457200" lvl="0" indent="0" algn="l" rtl="0">
              <a:spcBef>
                <a:spcPts val="0"/>
              </a:spcBef>
              <a:spcAft>
                <a:spcPts val="0"/>
              </a:spcAft>
              <a:buNone/>
            </a:pPr>
            <a:r>
              <a:rPr lang="en" sz="1500" dirty="0">
                <a:latin typeface="Open Sans"/>
                <a:ea typeface="Open Sans"/>
                <a:cs typeface="Open Sans"/>
                <a:sym typeface="Open Sans"/>
              </a:rPr>
              <a:t>polarity (scale of -1 to 1) </a:t>
            </a:r>
            <a:endParaRPr lang="en-US" sz="1500" dirty="0" smtClean="0">
              <a:latin typeface="Open Sans"/>
              <a:ea typeface="Open Sans"/>
              <a:cs typeface="Open Sans"/>
              <a:sym typeface="Open Sans"/>
            </a:endParaRPr>
          </a:p>
          <a:p>
            <a:pPr marL="457200" lvl="0" indent="0" algn="l" rtl="0">
              <a:spcBef>
                <a:spcPts val="0"/>
              </a:spcBef>
              <a:spcAft>
                <a:spcPts val="0"/>
              </a:spcAft>
              <a:buNone/>
            </a:pPr>
            <a:r>
              <a:rPr lang="en" sz="1500" dirty="0" smtClean="0">
                <a:latin typeface="Open Sans"/>
                <a:ea typeface="Open Sans"/>
                <a:cs typeface="Open Sans"/>
                <a:sym typeface="Open Sans"/>
              </a:rPr>
              <a:t>subjectivity </a:t>
            </a:r>
            <a:r>
              <a:rPr lang="en" sz="1500" dirty="0">
                <a:latin typeface="Open Sans"/>
                <a:ea typeface="Open Sans"/>
                <a:cs typeface="Open Sans"/>
                <a:sym typeface="Open Sans"/>
              </a:rPr>
              <a:t>(scale of 0 to 1)</a:t>
            </a:r>
            <a:endParaRPr sz="1500" dirty="0">
              <a:latin typeface="Open Sans"/>
              <a:ea typeface="Open Sans"/>
              <a:cs typeface="Open Sans"/>
              <a:sym typeface="Open Sans"/>
            </a:endParaRPr>
          </a:p>
        </p:txBody>
      </p:sp>
      <p:sp>
        <p:nvSpPr>
          <p:cNvPr id="254" name="Google Shape;254;p35"/>
          <p:cNvSpPr txBox="1"/>
          <p:nvPr/>
        </p:nvSpPr>
        <p:spPr>
          <a:xfrm>
            <a:off x="4781650" y="1229975"/>
            <a:ext cx="3967500" cy="323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chemeClr val="dk2"/>
                </a:solidFill>
                <a:latin typeface="Open Sans"/>
                <a:ea typeface="Open Sans"/>
                <a:cs typeface="Open Sans"/>
                <a:sym typeface="Open Sans"/>
              </a:rPr>
              <a:t>VADER</a:t>
            </a:r>
            <a:r>
              <a:rPr lang="en" sz="1500">
                <a:solidFill>
                  <a:schemeClr val="dk2"/>
                </a:solidFill>
                <a:latin typeface="Open Sans"/>
                <a:ea typeface="Open Sans"/>
                <a:cs typeface="Open Sans"/>
                <a:sym typeface="Open Sans"/>
              </a:rPr>
              <a:t> (</a:t>
            </a:r>
            <a:r>
              <a:rPr lang="en" sz="1500">
                <a:solidFill>
                  <a:srgbClr val="292B2C"/>
                </a:solidFill>
                <a:highlight>
                  <a:srgbClr val="FFFFFF"/>
                </a:highlight>
                <a:latin typeface="Open Sans"/>
                <a:ea typeface="Open Sans"/>
                <a:cs typeface="Open Sans"/>
                <a:sym typeface="Open Sans"/>
              </a:rPr>
              <a:t>Valence Aware Dictionary and sentiment Reasoner)</a:t>
            </a:r>
            <a:endParaRPr sz="1500">
              <a:solidFill>
                <a:srgbClr val="292B2C"/>
              </a:solidFill>
              <a:highlight>
                <a:srgbClr val="FFFFFF"/>
              </a:highlight>
              <a:latin typeface="Open Sans"/>
              <a:ea typeface="Open Sans"/>
              <a:cs typeface="Open Sans"/>
              <a:sym typeface="Open Sans"/>
            </a:endParaRPr>
          </a:p>
          <a:p>
            <a:pPr marL="457200" lvl="0" indent="-323850" algn="l" rtl="0">
              <a:lnSpc>
                <a:spcPct val="115000"/>
              </a:lnSpc>
              <a:spcBef>
                <a:spcPts val="100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Input: corpus</a:t>
            </a:r>
            <a:endParaRPr sz="1500">
              <a:solidFill>
                <a:schemeClr val="dk2"/>
              </a:solidFill>
              <a:latin typeface="Open Sans"/>
              <a:ea typeface="Open Sans"/>
              <a:cs typeface="Open Sans"/>
              <a:sym typeface="Open Sans"/>
            </a:endParaRPr>
          </a:p>
          <a:p>
            <a:pPr marL="457200" lvl="0" indent="-323850" algn="l" rtl="0">
              <a:lnSpc>
                <a:spcPct val="115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Scores: </a:t>
            </a:r>
            <a:endParaRPr sz="1500">
              <a:solidFill>
                <a:schemeClr val="dk2"/>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500">
                <a:solidFill>
                  <a:schemeClr val="dk2"/>
                </a:solidFill>
                <a:latin typeface="Open Sans"/>
                <a:ea typeface="Open Sans"/>
                <a:cs typeface="Open Sans"/>
                <a:sym typeface="Open Sans"/>
              </a:rPr>
              <a:t>compound (scale of -1 to 1)</a:t>
            </a:r>
            <a:endParaRPr sz="1500">
              <a:solidFill>
                <a:schemeClr val="dk2"/>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500">
                <a:solidFill>
                  <a:schemeClr val="dk2"/>
                </a:solidFill>
                <a:latin typeface="Open Sans"/>
                <a:ea typeface="Open Sans"/>
                <a:cs typeface="Open Sans"/>
                <a:sym typeface="Open Sans"/>
              </a:rPr>
              <a:t>positive (scale of 0-1)</a:t>
            </a:r>
            <a:endParaRPr sz="1500">
              <a:solidFill>
                <a:schemeClr val="dk2"/>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500">
                <a:solidFill>
                  <a:schemeClr val="dk2"/>
                </a:solidFill>
                <a:latin typeface="Open Sans"/>
                <a:ea typeface="Open Sans"/>
                <a:cs typeface="Open Sans"/>
                <a:sym typeface="Open Sans"/>
              </a:rPr>
              <a:t>neutral (scale of 0-1)</a:t>
            </a:r>
            <a:endParaRPr sz="1500">
              <a:solidFill>
                <a:schemeClr val="dk2"/>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500">
                <a:solidFill>
                  <a:schemeClr val="dk2"/>
                </a:solidFill>
                <a:latin typeface="Open Sans"/>
                <a:ea typeface="Open Sans"/>
                <a:cs typeface="Open Sans"/>
                <a:sym typeface="Open Sans"/>
              </a:rPr>
              <a:t>negative (scale of 0-1) </a:t>
            </a:r>
            <a:endParaRPr sz="15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6"/>
          <p:cNvSpPr txBox="1">
            <a:spLocks noGrp="1"/>
          </p:cNvSpPr>
          <p:nvPr>
            <p:ph type="title"/>
          </p:nvPr>
        </p:nvSpPr>
        <p:spPr>
          <a:xfrm>
            <a:off x="311700" y="2219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Results: TextBlob</a:t>
            </a:r>
            <a:endParaRPr sz="3600" b="1">
              <a:latin typeface="PT Sans Narrow"/>
              <a:ea typeface="PT Sans Narrow"/>
              <a:cs typeface="PT Sans Narrow"/>
              <a:sym typeface="PT Sans Narrow"/>
            </a:endParaRPr>
          </a:p>
        </p:txBody>
      </p:sp>
      <p:pic>
        <p:nvPicPr>
          <p:cNvPr id="260" name="Google Shape;260;p36"/>
          <p:cNvPicPr preferRelativeResize="0"/>
          <p:nvPr/>
        </p:nvPicPr>
        <p:blipFill>
          <a:blip r:embed="rId3">
            <a:alphaModFix/>
          </a:blip>
          <a:stretch>
            <a:fillRect/>
          </a:stretch>
        </p:blipFill>
        <p:spPr>
          <a:xfrm>
            <a:off x="1222788" y="1048880"/>
            <a:ext cx="6723031" cy="2955562"/>
          </a:xfrm>
          <a:prstGeom prst="rect">
            <a:avLst/>
          </a:prstGeom>
          <a:noFill/>
          <a:ln>
            <a:noFill/>
          </a:ln>
        </p:spPr>
      </p:pic>
      <p:sp>
        <p:nvSpPr>
          <p:cNvPr id="261" name="Google Shape;261;p36"/>
          <p:cNvSpPr txBox="1"/>
          <p:nvPr/>
        </p:nvSpPr>
        <p:spPr>
          <a:xfrm>
            <a:off x="1058400" y="4175000"/>
            <a:ext cx="7027200" cy="5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Open Sans"/>
                <a:ea typeface="Open Sans"/>
                <a:cs typeface="Open Sans"/>
                <a:sym typeface="Open Sans"/>
              </a:rPr>
              <a:t>Conclusion</a:t>
            </a:r>
            <a:r>
              <a:rPr lang="en" sz="1500">
                <a:latin typeface="Open Sans"/>
                <a:ea typeface="Open Sans"/>
                <a:cs typeface="Open Sans"/>
                <a:sym typeface="Open Sans"/>
              </a:rPr>
              <a:t>: The tone of the comments here is tending towards positive side. </a:t>
            </a:r>
            <a:endParaRPr sz="15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7"/>
          <p:cNvSpPr txBox="1">
            <a:spLocks noGrp="1"/>
          </p:cNvSpPr>
          <p:nvPr>
            <p:ph type="title"/>
          </p:nvPr>
        </p:nvSpPr>
        <p:spPr>
          <a:xfrm>
            <a:off x="311700" y="2109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Results: VADER</a:t>
            </a:r>
            <a:endParaRPr sz="3600" b="1">
              <a:latin typeface="PT Sans Narrow"/>
              <a:ea typeface="PT Sans Narrow"/>
              <a:cs typeface="PT Sans Narrow"/>
              <a:sym typeface="PT Sans Narrow"/>
            </a:endParaRPr>
          </a:p>
        </p:txBody>
      </p:sp>
      <p:sp>
        <p:nvSpPr>
          <p:cNvPr id="267" name="Google Shape;267;p37"/>
          <p:cNvSpPr txBox="1"/>
          <p:nvPr/>
        </p:nvSpPr>
        <p:spPr>
          <a:xfrm>
            <a:off x="1005750" y="4146375"/>
            <a:ext cx="7132500" cy="4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Open Sans"/>
                <a:ea typeface="Open Sans"/>
                <a:cs typeface="Open Sans"/>
                <a:sym typeface="Open Sans"/>
              </a:rPr>
              <a:t>Conclusion</a:t>
            </a:r>
            <a:r>
              <a:rPr lang="en" sz="1500">
                <a:latin typeface="Open Sans"/>
                <a:ea typeface="Open Sans"/>
                <a:cs typeface="Open Sans"/>
                <a:sym typeface="Open Sans"/>
              </a:rPr>
              <a:t>: The comments have balanced sentiments (negative and positive)</a:t>
            </a:r>
            <a:endParaRPr sz="1500">
              <a:latin typeface="Open Sans"/>
              <a:ea typeface="Open Sans"/>
              <a:cs typeface="Open Sans"/>
              <a:sym typeface="Open Sans"/>
            </a:endParaRPr>
          </a:p>
        </p:txBody>
      </p:sp>
      <p:pic>
        <p:nvPicPr>
          <p:cNvPr id="268" name="Google Shape;268;p37"/>
          <p:cNvPicPr preferRelativeResize="0"/>
          <p:nvPr/>
        </p:nvPicPr>
        <p:blipFill>
          <a:blip r:embed="rId3">
            <a:alphaModFix/>
          </a:blip>
          <a:stretch>
            <a:fillRect/>
          </a:stretch>
        </p:blipFill>
        <p:spPr>
          <a:xfrm>
            <a:off x="1005751" y="998483"/>
            <a:ext cx="6713088" cy="28924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a:spLocks noGrp="1"/>
          </p:cNvSpPr>
          <p:nvPr>
            <p:ph type="title"/>
          </p:nvPr>
        </p:nvSpPr>
        <p:spPr>
          <a:xfrm>
            <a:off x="311700" y="2109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What affects the scores?</a:t>
            </a:r>
            <a:endParaRPr sz="3600" b="1">
              <a:latin typeface="PT Sans Narrow"/>
              <a:ea typeface="PT Sans Narrow"/>
              <a:cs typeface="PT Sans Narrow"/>
              <a:sym typeface="PT Sans Narrow"/>
            </a:endParaRPr>
          </a:p>
        </p:txBody>
      </p:sp>
      <p:sp>
        <p:nvSpPr>
          <p:cNvPr id="274" name="Google Shape;274;p38"/>
          <p:cNvSpPr txBox="1">
            <a:spLocks noGrp="1"/>
          </p:cNvSpPr>
          <p:nvPr>
            <p:ph type="body" idx="1"/>
          </p:nvPr>
        </p:nvSpPr>
        <p:spPr>
          <a:xfrm>
            <a:off x="311700" y="1229875"/>
            <a:ext cx="5982000" cy="33390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Char char="●"/>
            </a:pPr>
            <a:r>
              <a:rPr lang="en" sz="1500" b="1">
                <a:solidFill>
                  <a:srgbClr val="000000"/>
                </a:solidFill>
                <a:latin typeface="Open Sans"/>
                <a:ea typeface="Open Sans"/>
                <a:cs typeface="Open Sans"/>
                <a:sym typeface="Open Sans"/>
              </a:rPr>
              <a:t>Punctuations</a:t>
            </a:r>
            <a:r>
              <a:rPr lang="en" sz="1500">
                <a:solidFill>
                  <a:srgbClr val="000000"/>
                </a:solidFill>
                <a:latin typeface="Open Sans"/>
                <a:ea typeface="Open Sans"/>
                <a:cs typeface="Open Sans"/>
                <a:sym typeface="Open Sans"/>
              </a:rPr>
              <a:t> - </a:t>
            </a:r>
            <a:r>
              <a:rPr lang="en" sz="1500">
                <a:solidFill>
                  <a:srgbClr val="000000"/>
                </a:solidFill>
                <a:highlight>
                  <a:srgbClr val="FFFFFF"/>
                </a:highlight>
                <a:latin typeface="Open Sans"/>
                <a:ea typeface="Open Sans"/>
                <a:cs typeface="Open Sans"/>
                <a:sym typeface="Open Sans"/>
              </a:rPr>
              <a:t>The use of an exclamation mark(!), increases the magnitude of the intensity. Eg: </a:t>
            </a:r>
            <a:r>
              <a:rPr lang="en" sz="1500" i="1">
                <a:solidFill>
                  <a:srgbClr val="000000"/>
                </a:solidFill>
                <a:highlight>
                  <a:srgbClr val="FFFFFF"/>
                </a:highlight>
                <a:latin typeface="Open Sans"/>
                <a:ea typeface="Open Sans"/>
                <a:cs typeface="Open Sans"/>
                <a:sym typeface="Open Sans"/>
              </a:rPr>
              <a:t>The food here is good!!!</a:t>
            </a:r>
            <a:endParaRPr sz="1500" i="1">
              <a:solidFill>
                <a:srgbClr val="000000"/>
              </a:solidFill>
              <a:highlight>
                <a:srgbClr val="FFFFFF"/>
              </a:highlight>
              <a:latin typeface="Open Sans"/>
              <a:ea typeface="Open Sans"/>
              <a:cs typeface="Open Sans"/>
              <a:sym typeface="Open Sans"/>
            </a:endParaRPr>
          </a:p>
          <a:p>
            <a:pPr marL="457200" lvl="0" indent="-323850" algn="just" rtl="0">
              <a:spcBef>
                <a:spcPts val="0"/>
              </a:spcBef>
              <a:spcAft>
                <a:spcPts val="0"/>
              </a:spcAft>
              <a:buClr>
                <a:srgbClr val="000000"/>
              </a:buClr>
              <a:buSzPts val="1500"/>
              <a:buFont typeface="Georgia"/>
              <a:buChar char="●"/>
            </a:pPr>
            <a:r>
              <a:rPr lang="en" sz="1500" b="1">
                <a:solidFill>
                  <a:srgbClr val="000000"/>
                </a:solidFill>
                <a:highlight>
                  <a:srgbClr val="FFFFFF"/>
                </a:highlight>
                <a:latin typeface="Open Sans"/>
                <a:ea typeface="Open Sans"/>
                <a:cs typeface="Open Sans"/>
                <a:sym typeface="Open Sans"/>
              </a:rPr>
              <a:t>Capitalization-</a:t>
            </a:r>
            <a:r>
              <a:rPr lang="en" sz="1500">
                <a:solidFill>
                  <a:srgbClr val="000000"/>
                </a:solidFill>
                <a:highlight>
                  <a:srgbClr val="FFFFFF"/>
                </a:highlight>
                <a:latin typeface="Open Sans"/>
                <a:ea typeface="Open Sans"/>
                <a:cs typeface="Open Sans"/>
                <a:sym typeface="Open Sans"/>
              </a:rPr>
              <a:t> Using upper case letters to emphasize a sentiment-relevant word in the presence of other non-capitalized words, increases the magnitude.</a:t>
            </a:r>
            <a:endParaRPr sz="1500">
              <a:solidFill>
                <a:srgbClr val="000000"/>
              </a:solidFill>
              <a:highlight>
                <a:srgbClr val="FFFFFF"/>
              </a:highlight>
              <a:latin typeface="Open Sans"/>
              <a:ea typeface="Open Sans"/>
              <a:cs typeface="Open Sans"/>
              <a:sym typeface="Open Sans"/>
            </a:endParaRPr>
          </a:p>
          <a:p>
            <a:pPr marL="457200" lvl="0" indent="-323850" algn="just" rtl="0">
              <a:spcBef>
                <a:spcPts val="0"/>
              </a:spcBef>
              <a:spcAft>
                <a:spcPts val="0"/>
              </a:spcAft>
              <a:buClr>
                <a:srgbClr val="000000"/>
              </a:buClr>
              <a:buSzPts val="1500"/>
              <a:buFont typeface="Lato"/>
              <a:buChar char="●"/>
            </a:pPr>
            <a:r>
              <a:rPr lang="en" sz="1500" b="1">
                <a:solidFill>
                  <a:srgbClr val="000000"/>
                </a:solidFill>
                <a:highlight>
                  <a:srgbClr val="FFFFFF"/>
                </a:highlight>
                <a:latin typeface="Open Sans"/>
                <a:ea typeface="Open Sans"/>
                <a:cs typeface="Open Sans"/>
                <a:sym typeface="Open Sans"/>
              </a:rPr>
              <a:t>Conjunctions</a:t>
            </a:r>
            <a:r>
              <a:rPr lang="en" sz="1500">
                <a:solidFill>
                  <a:srgbClr val="000000"/>
                </a:solidFill>
                <a:highlight>
                  <a:srgbClr val="FFFFFF"/>
                </a:highlight>
                <a:latin typeface="Open Sans"/>
                <a:ea typeface="Open Sans"/>
                <a:cs typeface="Open Sans"/>
                <a:sym typeface="Open Sans"/>
              </a:rPr>
              <a:t> -  Use of conjunctions like “but” signals a shift in sentiment polarity. Eg: T</a:t>
            </a:r>
            <a:r>
              <a:rPr lang="en" sz="1500" i="1">
                <a:solidFill>
                  <a:srgbClr val="000000"/>
                </a:solidFill>
                <a:highlight>
                  <a:srgbClr val="FFFFFF"/>
                </a:highlight>
                <a:latin typeface="Open Sans"/>
                <a:ea typeface="Open Sans"/>
                <a:cs typeface="Open Sans"/>
                <a:sym typeface="Open Sans"/>
              </a:rPr>
              <a:t>he food here is great but the service is horrible.</a:t>
            </a:r>
            <a:endParaRPr sz="1500" i="1">
              <a:solidFill>
                <a:srgbClr val="000000"/>
              </a:solidFill>
              <a:highlight>
                <a:srgbClr val="FFFFFF"/>
              </a:highlight>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1386750" y="2152350"/>
            <a:ext cx="63705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700" b="1">
                <a:latin typeface="PT Sans Narrow"/>
                <a:ea typeface="PT Sans Narrow"/>
                <a:cs typeface="PT Sans Narrow"/>
                <a:sym typeface="PT Sans Narrow"/>
              </a:rPr>
              <a:t>Predicting NYT’s Editor’s pick</a:t>
            </a:r>
            <a:endParaRPr sz="4700" b="1">
              <a:latin typeface="PT Sans Narrow"/>
              <a:ea typeface="PT Sans Narrow"/>
              <a:cs typeface="PT Sans Narrow"/>
              <a:sym typeface="PT Sans Narro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378075" y="3436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Steps</a:t>
            </a:r>
            <a:endParaRPr sz="3600" b="1">
              <a:latin typeface="PT Sans Narrow"/>
              <a:ea typeface="PT Sans Narrow"/>
              <a:cs typeface="PT Sans Narrow"/>
              <a:sym typeface="PT Sans Narrow"/>
            </a:endParaRPr>
          </a:p>
        </p:txBody>
      </p:sp>
      <p:sp>
        <p:nvSpPr>
          <p:cNvPr id="285" name="Google Shape;285;p40"/>
          <p:cNvSpPr txBox="1">
            <a:spLocks noGrp="1"/>
          </p:cNvSpPr>
          <p:nvPr>
            <p:ph type="body" idx="4294967295"/>
          </p:nvPr>
        </p:nvSpPr>
        <p:spPr>
          <a:xfrm>
            <a:off x="311700" y="1137250"/>
            <a:ext cx="8520600" cy="2889000"/>
          </a:xfrm>
          <a:prstGeom prst="rect">
            <a:avLst/>
          </a:prstGeom>
        </p:spPr>
        <p:txBody>
          <a:bodyPr spcFirstLastPara="1" wrap="square" lIns="91425" tIns="91425" rIns="91425" bIns="91425" anchor="t" anchorCtr="0">
            <a:noAutofit/>
          </a:bodyPr>
          <a:lstStyle/>
          <a:p>
            <a:pPr marL="736600" marR="279400" lvl="0" indent="-323850" algn="just" rtl="0">
              <a:spcBef>
                <a:spcPts val="240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Importing modules and data</a:t>
            </a:r>
            <a:endParaRPr sz="1500">
              <a:solidFill>
                <a:srgbClr val="000000"/>
              </a:solidFill>
              <a:latin typeface="Open Sans"/>
              <a:ea typeface="Open Sans"/>
              <a:cs typeface="Open Sans"/>
              <a:sym typeface="Open Sans"/>
            </a:endParaRPr>
          </a:p>
          <a:p>
            <a:pPr marL="736600" marR="279400" lvl="0" indent="-323850" algn="just" rtl="0">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Balancing the classes to some extent by undersampling the majority class.</a:t>
            </a:r>
            <a:endParaRPr sz="1500">
              <a:solidFill>
                <a:srgbClr val="000000"/>
              </a:solidFill>
              <a:latin typeface="Open Sans"/>
              <a:ea typeface="Open Sans"/>
              <a:cs typeface="Open Sans"/>
              <a:sym typeface="Open Sans"/>
            </a:endParaRPr>
          </a:p>
          <a:p>
            <a:pPr marL="736600" marR="279400" lvl="0" indent="-323850" algn="just" rtl="0">
              <a:spcBef>
                <a:spcPts val="0"/>
              </a:spcBef>
              <a:spcAft>
                <a:spcPts val="0"/>
              </a:spcAft>
              <a:buClr>
                <a:srgbClr val="000000"/>
              </a:buClr>
              <a:buSzPts val="1500"/>
              <a:buFont typeface="Arial"/>
              <a:buChar char="●"/>
            </a:pPr>
            <a:r>
              <a:rPr lang="en" sz="1500">
                <a:solidFill>
                  <a:srgbClr val="000000"/>
                </a:solidFill>
                <a:latin typeface="Open Sans"/>
                <a:ea typeface="Open Sans"/>
                <a:cs typeface="Open Sans"/>
                <a:sym typeface="Open Sans"/>
              </a:rPr>
              <a:t>Obtaining and combining the tf-idf vectors for words and character n-grams using TFIDFVectorizer and FeatureUnion.</a:t>
            </a:r>
            <a:endParaRPr sz="1500">
              <a:solidFill>
                <a:srgbClr val="000000"/>
              </a:solidFill>
              <a:latin typeface="Open Sans"/>
              <a:ea typeface="Open Sans"/>
              <a:cs typeface="Open Sans"/>
              <a:sym typeface="Open Sans"/>
            </a:endParaRPr>
          </a:p>
          <a:p>
            <a:pPr marL="736600" marR="279400" lvl="0" indent="-323850" algn="just" rtl="0">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Training the first classifier that uses Logistic Regression coupled with Latent Semantic Analysis (LSA).</a:t>
            </a:r>
            <a:endParaRPr sz="1500">
              <a:solidFill>
                <a:srgbClr val="000000"/>
              </a:solidFill>
              <a:latin typeface="Open Sans"/>
              <a:ea typeface="Open Sans"/>
              <a:cs typeface="Open Sans"/>
              <a:sym typeface="Open Sans"/>
            </a:endParaRPr>
          </a:p>
          <a:p>
            <a:pPr marL="736600" marR="279400" lvl="0" indent="-323850" algn="just" rtl="0">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Training the second classifier that uses NB-Logistic Regression model.</a:t>
            </a:r>
            <a:endParaRPr sz="1500">
              <a:solidFill>
                <a:srgbClr val="000000"/>
              </a:solidFill>
              <a:latin typeface="Open Sans"/>
              <a:ea typeface="Open Sans"/>
              <a:cs typeface="Open Sans"/>
              <a:sym typeface="Open Sans"/>
            </a:endParaRPr>
          </a:p>
          <a:p>
            <a:pPr marL="736600" marR="279400" lvl="0" indent="-323850" algn="just" rtl="0">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Comparing the two classifiers by plotting the ROC and Precision-Recall curve.</a:t>
            </a:r>
            <a:endParaRPr sz="1500">
              <a:solidFill>
                <a:srgbClr val="000000"/>
              </a:solidFill>
              <a:latin typeface="Open Sans"/>
              <a:ea typeface="Open Sans"/>
              <a:cs typeface="Open Sans"/>
              <a:sym typeface="Open Sans"/>
            </a:endParaRPr>
          </a:p>
          <a:p>
            <a:pPr marL="0" marR="279400" lvl="0" indent="0" algn="just" rtl="0">
              <a:spcBef>
                <a:spcPts val="2700"/>
              </a:spcBef>
              <a:spcAft>
                <a:spcPts val="0"/>
              </a:spcAft>
              <a:buNone/>
            </a:pPr>
            <a:endParaRPr sz="1500">
              <a:solidFill>
                <a:srgbClr val="000000"/>
              </a:solidFill>
              <a:latin typeface="Open Sans"/>
              <a:ea typeface="Open Sans"/>
              <a:cs typeface="Open Sans"/>
              <a:sym typeface="Open Sans"/>
            </a:endParaRPr>
          </a:p>
          <a:p>
            <a:pPr marL="0" lvl="0" indent="0" algn="just" rtl="0">
              <a:spcBef>
                <a:spcPts val="2700"/>
              </a:spcBef>
              <a:spcAft>
                <a:spcPts val="0"/>
              </a:spcAft>
              <a:buNone/>
            </a:pPr>
            <a:endParaRPr sz="15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title"/>
          </p:nvPr>
        </p:nvSpPr>
        <p:spPr>
          <a:xfrm>
            <a:off x="311700" y="219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Balancing the classes</a:t>
            </a:r>
            <a:endParaRPr sz="3600" b="1">
              <a:latin typeface="PT Sans Narrow"/>
              <a:ea typeface="PT Sans Narrow"/>
              <a:cs typeface="PT Sans Narrow"/>
              <a:sym typeface="PT Sans Narrow"/>
            </a:endParaRPr>
          </a:p>
        </p:txBody>
      </p:sp>
      <p:pic>
        <p:nvPicPr>
          <p:cNvPr id="291" name="Google Shape;291;p41"/>
          <p:cNvPicPr preferRelativeResize="0"/>
          <p:nvPr/>
        </p:nvPicPr>
        <p:blipFill>
          <a:blip r:embed="rId3">
            <a:alphaModFix/>
          </a:blip>
          <a:stretch>
            <a:fillRect/>
          </a:stretch>
        </p:blipFill>
        <p:spPr>
          <a:xfrm>
            <a:off x="152400" y="1170200"/>
            <a:ext cx="8839199" cy="3069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311700" y="2656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Our Dataset</a:t>
            </a:r>
            <a:endParaRPr sz="3600" b="1">
              <a:latin typeface="PT Sans Narrow"/>
              <a:ea typeface="PT Sans Narrow"/>
              <a:cs typeface="PT Sans Narrow"/>
              <a:sym typeface="PT Sans Narrow"/>
            </a:endParaRPr>
          </a:p>
        </p:txBody>
      </p:sp>
      <p:sp>
        <p:nvSpPr>
          <p:cNvPr id="98" name="Google Shape;98;p15"/>
          <p:cNvSpPr txBox="1">
            <a:spLocks noGrp="1"/>
          </p:cNvSpPr>
          <p:nvPr>
            <p:ph type="body" idx="1"/>
          </p:nvPr>
        </p:nvSpPr>
        <p:spPr>
          <a:xfrm>
            <a:off x="311700" y="1229975"/>
            <a:ext cx="8520600" cy="36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Open Sans"/>
                <a:ea typeface="Open Sans"/>
                <a:cs typeface="Open Sans"/>
                <a:sym typeface="Open Sans"/>
              </a:rPr>
              <a:t>Articles and comments in New York Times between Jan-May 2017 and Jan-April 2018</a:t>
            </a:r>
            <a:endParaRPr sz="1500">
              <a:latin typeface="Open Sans"/>
              <a:ea typeface="Open Sans"/>
              <a:cs typeface="Open Sans"/>
              <a:sym typeface="Open Sans"/>
            </a:endParaRPr>
          </a:p>
          <a:p>
            <a:pPr marL="457200" lvl="0" indent="-323850" algn="l" rtl="0">
              <a:spcBef>
                <a:spcPts val="1600"/>
              </a:spcBef>
              <a:spcAft>
                <a:spcPts val="0"/>
              </a:spcAft>
              <a:buSzPts val="1500"/>
              <a:buFont typeface="Open Sans"/>
              <a:buChar char="●"/>
            </a:pPr>
            <a:r>
              <a:rPr lang="en" sz="1500">
                <a:latin typeface="Open Sans"/>
                <a:ea typeface="Open Sans"/>
                <a:cs typeface="Open Sans"/>
                <a:sym typeface="Open Sans"/>
              </a:rPr>
              <a:t>Over 2 million comments with 34 features </a:t>
            </a:r>
            <a:endParaRPr sz="1500">
              <a:latin typeface="Open Sans"/>
              <a:ea typeface="Open Sans"/>
              <a:cs typeface="Open Sans"/>
              <a:sym typeface="Open Sans"/>
            </a:endParaRPr>
          </a:p>
          <a:p>
            <a:pPr marL="914400" lvl="1" indent="-323850" algn="l" rtl="0">
              <a:spcBef>
                <a:spcPts val="0"/>
              </a:spcBef>
              <a:spcAft>
                <a:spcPts val="0"/>
              </a:spcAft>
              <a:buSzPts val="1500"/>
              <a:buFont typeface="Open Sans"/>
              <a:buChar char="○"/>
            </a:pPr>
            <a:r>
              <a:rPr lang="en" sz="1500">
                <a:latin typeface="Open Sans"/>
                <a:ea typeface="Open Sans"/>
                <a:cs typeface="Open Sans"/>
                <a:sym typeface="Open Sans"/>
              </a:rPr>
              <a:t>Features: approveDate, commentBody, commentID, commentSequence, commentTitle, commentType, createDate, depth, editorsSelection, inReplyTo, replyCount, recommendations, etc.</a:t>
            </a:r>
            <a:endParaRPr sz="1500">
              <a:latin typeface="Open Sans"/>
              <a:ea typeface="Open Sans"/>
              <a:cs typeface="Open Sans"/>
              <a:sym typeface="Open Sans"/>
            </a:endParaRPr>
          </a:p>
          <a:p>
            <a:pPr marL="0" lvl="0" indent="0" algn="l" rtl="0">
              <a:spcBef>
                <a:spcPts val="0"/>
              </a:spcBef>
              <a:spcAft>
                <a:spcPts val="0"/>
              </a:spcAft>
              <a:buNone/>
            </a:pP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Over 9,000 articles with 16 features </a:t>
            </a:r>
            <a:endParaRPr sz="1500">
              <a:latin typeface="Open Sans"/>
              <a:ea typeface="Open Sans"/>
              <a:cs typeface="Open Sans"/>
              <a:sym typeface="Open Sans"/>
            </a:endParaRPr>
          </a:p>
          <a:p>
            <a:pPr marL="914400" lvl="1" indent="-323850" algn="l" rtl="0">
              <a:spcBef>
                <a:spcPts val="0"/>
              </a:spcBef>
              <a:spcAft>
                <a:spcPts val="0"/>
              </a:spcAft>
              <a:buSzPts val="1500"/>
              <a:buFont typeface="Open Sans"/>
              <a:buChar char="○"/>
            </a:pPr>
            <a:r>
              <a:rPr lang="en" sz="1500">
                <a:latin typeface="Open Sans"/>
                <a:ea typeface="Open Sans"/>
                <a:cs typeface="Open Sans"/>
                <a:sym typeface="Open Sans"/>
              </a:rPr>
              <a:t>Features: articleID, abstract, byline, documentType, headline, keywords, multimedia, newDesk, printPage, pubDate, sectionName, snippet, source, typeOfMaterial, webURL, articleWordCount</a:t>
            </a:r>
            <a:endParaRPr sz="1500">
              <a:latin typeface="Open Sans"/>
              <a:ea typeface="Open Sans"/>
              <a:cs typeface="Open Sans"/>
              <a:sym typeface="Open Sans"/>
            </a:endParaRPr>
          </a:p>
        </p:txBody>
      </p:sp>
      <p:pic>
        <p:nvPicPr>
          <p:cNvPr id="99" name="Google Shape;99;p15"/>
          <p:cNvPicPr preferRelativeResize="0"/>
          <p:nvPr/>
        </p:nvPicPr>
        <p:blipFill>
          <a:blip r:embed="rId3">
            <a:alphaModFix/>
          </a:blip>
          <a:stretch>
            <a:fillRect/>
          </a:stretch>
        </p:blipFill>
        <p:spPr>
          <a:xfrm>
            <a:off x="5241150" y="265651"/>
            <a:ext cx="3591150" cy="744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311700" y="2596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Balancing the classes </a:t>
            </a:r>
            <a:endParaRPr sz="3600" b="1">
              <a:latin typeface="PT Sans Narrow"/>
              <a:ea typeface="PT Sans Narrow"/>
              <a:cs typeface="PT Sans Narrow"/>
              <a:sym typeface="PT Sans Narrow"/>
            </a:endParaRPr>
          </a:p>
          <a:p>
            <a:pPr marL="0" lvl="0" indent="0" algn="l" rtl="0">
              <a:spcBef>
                <a:spcPts val="0"/>
              </a:spcBef>
              <a:spcAft>
                <a:spcPts val="0"/>
              </a:spcAft>
              <a:buNone/>
            </a:pPr>
            <a:endParaRPr sz="3600" b="1">
              <a:latin typeface="PT Sans Narrow"/>
              <a:ea typeface="PT Sans Narrow"/>
              <a:cs typeface="PT Sans Narrow"/>
              <a:sym typeface="PT Sans Narrow"/>
            </a:endParaRPr>
          </a:p>
        </p:txBody>
      </p:sp>
      <p:pic>
        <p:nvPicPr>
          <p:cNvPr id="297" name="Google Shape;297;p42"/>
          <p:cNvPicPr preferRelativeResize="0"/>
          <p:nvPr/>
        </p:nvPicPr>
        <p:blipFill>
          <a:blip r:embed="rId3">
            <a:alphaModFix/>
          </a:blip>
          <a:stretch>
            <a:fillRect/>
          </a:stretch>
        </p:blipFill>
        <p:spPr>
          <a:xfrm>
            <a:off x="436180" y="1540822"/>
            <a:ext cx="4009697" cy="2744478"/>
          </a:xfrm>
          <a:prstGeom prst="rect">
            <a:avLst/>
          </a:prstGeom>
          <a:noFill/>
          <a:ln>
            <a:noFill/>
          </a:ln>
        </p:spPr>
      </p:pic>
      <p:pic>
        <p:nvPicPr>
          <p:cNvPr id="298" name="Google Shape;298;p42"/>
          <p:cNvPicPr preferRelativeResize="0"/>
          <p:nvPr/>
        </p:nvPicPr>
        <p:blipFill>
          <a:blip r:embed="rId4">
            <a:alphaModFix/>
          </a:blip>
          <a:stretch>
            <a:fillRect/>
          </a:stretch>
        </p:blipFill>
        <p:spPr>
          <a:xfrm>
            <a:off x="4330262" y="1492064"/>
            <a:ext cx="4121519" cy="27932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311700" y="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T Sans Narrow"/>
                <a:ea typeface="PT Sans Narrow"/>
                <a:cs typeface="PT Sans Narrow"/>
                <a:sym typeface="PT Sans Narrow"/>
              </a:rPr>
              <a:t>Splitting the data using GroupKFold</a:t>
            </a:r>
            <a:endParaRPr b="1">
              <a:latin typeface="PT Sans Narrow"/>
              <a:ea typeface="PT Sans Narrow"/>
              <a:cs typeface="PT Sans Narrow"/>
              <a:sym typeface="PT Sans Narrow"/>
            </a:endParaRPr>
          </a:p>
        </p:txBody>
      </p:sp>
      <p:pic>
        <p:nvPicPr>
          <p:cNvPr id="304" name="Google Shape;304;p43"/>
          <p:cNvPicPr preferRelativeResize="0"/>
          <p:nvPr/>
        </p:nvPicPr>
        <p:blipFill>
          <a:blip r:embed="rId3">
            <a:alphaModFix/>
          </a:blip>
          <a:stretch>
            <a:fillRect/>
          </a:stretch>
        </p:blipFill>
        <p:spPr>
          <a:xfrm>
            <a:off x="1219199" y="1013388"/>
            <a:ext cx="6885772" cy="3773019"/>
          </a:xfrm>
          <a:prstGeom prst="rect">
            <a:avLst/>
          </a:prstGeom>
          <a:noFill/>
          <a:ln>
            <a:noFill/>
          </a:ln>
        </p:spPr>
      </p:pic>
      <p:sp>
        <p:nvSpPr>
          <p:cNvPr id="305" name="Google Shape;305;p43"/>
          <p:cNvSpPr txBox="1"/>
          <p:nvPr/>
        </p:nvSpPr>
        <p:spPr>
          <a:xfrm>
            <a:off x="311700" y="485875"/>
            <a:ext cx="85206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pen Sans"/>
                <a:ea typeface="Open Sans"/>
                <a:cs typeface="Open Sans"/>
                <a:sym typeface="Open Sans"/>
              </a:rPr>
              <a:t>We use GroupKFold to split the data into train and test sets such that the two sets have comments from disjoint set of articles. Here we used 5 splits for the GroupKFold</a:t>
            </a:r>
            <a:endParaRPr sz="11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4"/>
          <p:cNvSpPr txBox="1">
            <a:spLocks noGrp="1"/>
          </p:cNvSpPr>
          <p:nvPr>
            <p:ph type="title"/>
          </p:nvPr>
        </p:nvSpPr>
        <p:spPr>
          <a:xfrm>
            <a:off x="311700" y="165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PT Sans Narrow"/>
                <a:ea typeface="PT Sans Narrow"/>
                <a:cs typeface="PT Sans Narrow"/>
                <a:sym typeface="PT Sans Narrow"/>
              </a:rPr>
              <a:t>Logistic Regression coupled with Latent Semantic Analysis (LSA)</a:t>
            </a:r>
            <a:endParaRPr sz="3600" b="1">
              <a:latin typeface="PT Sans Narrow"/>
              <a:ea typeface="PT Sans Narrow"/>
              <a:cs typeface="PT Sans Narrow"/>
              <a:sym typeface="PT Sans Narrow"/>
            </a:endParaRPr>
          </a:p>
        </p:txBody>
      </p:sp>
      <p:pic>
        <p:nvPicPr>
          <p:cNvPr id="311" name="Google Shape;311;p44"/>
          <p:cNvPicPr preferRelativeResize="0"/>
          <p:nvPr/>
        </p:nvPicPr>
        <p:blipFill>
          <a:blip r:embed="rId3">
            <a:alphaModFix/>
          </a:blip>
          <a:stretch>
            <a:fillRect/>
          </a:stretch>
        </p:blipFill>
        <p:spPr>
          <a:xfrm>
            <a:off x="71928" y="1557543"/>
            <a:ext cx="8760372" cy="21946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311700" y="2696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NB-Logistic Regression model</a:t>
            </a:r>
            <a:endParaRPr sz="3600" b="1">
              <a:latin typeface="PT Sans Narrow"/>
              <a:ea typeface="PT Sans Narrow"/>
              <a:cs typeface="PT Sans Narrow"/>
              <a:sym typeface="PT Sans Narrow"/>
            </a:endParaRPr>
          </a:p>
        </p:txBody>
      </p:sp>
      <p:pic>
        <p:nvPicPr>
          <p:cNvPr id="317" name="Google Shape;317;p45"/>
          <p:cNvPicPr preferRelativeResize="0"/>
          <p:nvPr/>
        </p:nvPicPr>
        <p:blipFill>
          <a:blip r:embed="rId3">
            <a:alphaModFix/>
          </a:blip>
          <a:stretch>
            <a:fillRect/>
          </a:stretch>
        </p:blipFill>
        <p:spPr>
          <a:xfrm>
            <a:off x="0" y="1488572"/>
            <a:ext cx="8839199" cy="18802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6"/>
          <p:cNvSpPr txBox="1">
            <a:spLocks noGrp="1"/>
          </p:cNvSpPr>
          <p:nvPr>
            <p:ph type="title"/>
          </p:nvPr>
        </p:nvSpPr>
        <p:spPr>
          <a:xfrm>
            <a:off x="400625" y="168725"/>
            <a:ext cx="8667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Precision Recall Curve          ROC Curve</a:t>
            </a:r>
            <a:endParaRPr sz="3600" b="1">
              <a:latin typeface="PT Sans Narrow"/>
              <a:ea typeface="PT Sans Narrow"/>
              <a:cs typeface="PT Sans Narrow"/>
              <a:sym typeface="PT Sans Narrow"/>
            </a:endParaRPr>
          </a:p>
        </p:txBody>
      </p:sp>
      <p:sp>
        <p:nvSpPr>
          <p:cNvPr id="323" name="Google Shape;323;p46"/>
          <p:cNvSpPr txBox="1"/>
          <p:nvPr/>
        </p:nvSpPr>
        <p:spPr>
          <a:xfrm>
            <a:off x="400625" y="1201875"/>
            <a:ext cx="8374500" cy="34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324" name="Google Shape;324;p46"/>
          <p:cNvPicPr preferRelativeResize="0"/>
          <p:nvPr/>
        </p:nvPicPr>
        <p:blipFill>
          <a:blip r:embed="rId3">
            <a:alphaModFix/>
          </a:blip>
          <a:stretch>
            <a:fillRect/>
          </a:stretch>
        </p:blipFill>
        <p:spPr>
          <a:xfrm>
            <a:off x="99975" y="982175"/>
            <a:ext cx="4659624" cy="3540999"/>
          </a:xfrm>
          <a:prstGeom prst="rect">
            <a:avLst/>
          </a:prstGeom>
          <a:noFill/>
          <a:ln>
            <a:noFill/>
          </a:ln>
        </p:spPr>
      </p:pic>
      <p:pic>
        <p:nvPicPr>
          <p:cNvPr id="325" name="Google Shape;325;p46"/>
          <p:cNvPicPr preferRelativeResize="0"/>
          <p:nvPr/>
        </p:nvPicPr>
        <p:blipFill>
          <a:blip r:embed="rId4">
            <a:alphaModFix/>
          </a:blip>
          <a:stretch>
            <a:fillRect/>
          </a:stretch>
        </p:blipFill>
        <p:spPr>
          <a:xfrm>
            <a:off x="4382864" y="982175"/>
            <a:ext cx="4685361" cy="3504200"/>
          </a:xfrm>
          <a:prstGeom prst="rect">
            <a:avLst/>
          </a:prstGeom>
          <a:noFill/>
          <a:ln>
            <a:noFill/>
          </a:ln>
        </p:spPr>
      </p:pic>
      <p:sp>
        <p:nvSpPr>
          <p:cNvPr id="326" name="Google Shape;326;p46"/>
          <p:cNvSpPr txBox="1"/>
          <p:nvPr/>
        </p:nvSpPr>
        <p:spPr>
          <a:xfrm>
            <a:off x="400625" y="4486375"/>
            <a:ext cx="86676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Open Sans"/>
                <a:ea typeface="Open Sans"/>
                <a:cs typeface="Open Sans"/>
                <a:sym typeface="Open Sans"/>
              </a:rPr>
              <a:t>Conclusion</a:t>
            </a:r>
            <a:r>
              <a:rPr lang="en" sz="1300">
                <a:latin typeface="Open Sans"/>
                <a:ea typeface="Open Sans"/>
                <a:cs typeface="Open Sans"/>
                <a:sym typeface="Open Sans"/>
              </a:rPr>
              <a:t>: Both models seem to have performed equally well but the time taken by the NB Logistic model is very less compared to Logistic Regression coupled with LSA</a:t>
            </a:r>
            <a:endParaRPr sz="13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7"/>
          <p:cNvSpPr txBox="1">
            <a:spLocks noGrp="1"/>
          </p:cNvSpPr>
          <p:nvPr>
            <p:ph type="ctrTitle"/>
          </p:nvPr>
        </p:nvSpPr>
        <p:spPr>
          <a:xfrm>
            <a:off x="598100" y="2152347"/>
            <a:ext cx="82221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700" b="1">
                <a:latin typeface="PT Sans Narrow"/>
                <a:ea typeface="PT Sans Narrow"/>
                <a:cs typeface="PT Sans Narrow"/>
                <a:sym typeface="PT Sans Narrow"/>
              </a:rPr>
              <a:t>Text Summarization</a:t>
            </a:r>
            <a:endParaRPr sz="4700" b="1">
              <a:latin typeface="PT Sans Narrow"/>
              <a:ea typeface="PT Sans Narrow"/>
              <a:cs typeface="PT Sans Narrow"/>
              <a:sym typeface="PT Sans Narro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8"/>
          <p:cNvPicPr preferRelativeResize="0"/>
          <p:nvPr/>
        </p:nvPicPr>
        <p:blipFill rotWithShape="1">
          <a:blip r:embed="rId3">
            <a:alphaModFix/>
          </a:blip>
          <a:srcRect t="2280" b="4617"/>
          <a:stretch/>
        </p:blipFill>
        <p:spPr>
          <a:xfrm>
            <a:off x="5621476" y="3111575"/>
            <a:ext cx="3044525" cy="1766676"/>
          </a:xfrm>
          <a:prstGeom prst="rect">
            <a:avLst/>
          </a:prstGeom>
          <a:noFill/>
          <a:ln>
            <a:noFill/>
          </a:ln>
        </p:spPr>
      </p:pic>
      <p:sp>
        <p:nvSpPr>
          <p:cNvPr id="337" name="Google Shape;337;p48"/>
          <p:cNvSpPr txBox="1">
            <a:spLocks noGrp="1"/>
          </p:cNvSpPr>
          <p:nvPr>
            <p:ph type="title"/>
          </p:nvPr>
        </p:nvSpPr>
        <p:spPr>
          <a:xfrm>
            <a:off x="311688" y="189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Understanding the Problem</a:t>
            </a:r>
            <a:endParaRPr sz="3600" b="1">
              <a:latin typeface="PT Sans Narrow"/>
              <a:ea typeface="PT Sans Narrow"/>
              <a:cs typeface="PT Sans Narrow"/>
              <a:sym typeface="PT Sans Narrow"/>
            </a:endParaRPr>
          </a:p>
        </p:txBody>
      </p:sp>
      <p:sp>
        <p:nvSpPr>
          <p:cNvPr id="338" name="Google Shape;338;p48"/>
          <p:cNvSpPr txBox="1">
            <a:spLocks noGrp="1"/>
          </p:cNvSpPr>
          <p:nvPr>
            <p:ph type="body" idx="1"/>
          </p:nvPr>
        </p:nvSpPr>
        <p:spPr>
          <a:xfrm>
            <a:off x="311700" y="1229975"/>
            <a:ext cx="8520600" cy="18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Open Sans"/>
                <a:ea typeface="Open Sans"/>
                <a:cs typeface="Open Sans"/>
                <a:sym typeface="Open Sans"/>
              </a:rPr>
              <a:t>New Articles can often be long and descriptive. Analyzing these articles  manually, as you can imagine, is really time-consuming. This is where the brilliance of Natural Language Processing can be applied to generate a summary for long articles.</a:t>
            </a:r>
            <a:endParaRPr sz="1500" dirty="0">
              <a:latin typeface="Open Sans"/>
              <a:ea typeface="Open Sans"/>
              <a:cs typeface="Open Sans"/>
              <a:sym typeface="Open Sans"/>
            </a:endParaRPr>
          </a:p>
          <a:p>
            <a:pPr marL="0" lvl="0" indent="0" algn="l" rtl="0">
              <a:spcBef>
                <a:spcPts val="1600"/>
              </a:spcBef>
              <a:spcAft>
                <a:spcPts val="0"/>
              </a:spcAft>
              <a:buNone/>
            </a:pPr>
            <a:r>
              <a:rPr lang="en" sz="1500" dirty="0">
                <a:latin typeface="Open Sans"/>
                <a:ea typeface="Open Sans"/>
                <a:cs typeface="Open Sans"/>
                <a:sym typeface="Open Sans"/>
              </a:rPr>
              <a:t>We will be working on the NY Times Articles. Our objective here is to generate a summary for the NY Times articles using the extraction-based approach.</a:t>
            </a:r>
            <a:endParaRPr sz="1500" dirty="0">
              <a:latin typeface="Open Sans"/>
              <a:ea typeface="Open Sans"/>
              <a:cs typeface="Open Sans"/>
              <a:sym typeface="Open Sans"/>
            </a:endParaRPr>
          </a:p>
          <a:p>
            <a:pPr marL="0" lvl="0" indent="0" algn="l" rtl="0">
              <a:spcBef>
                <a:spcPts val="1600"/>
              </a:spcBef>
              <a:spcAft>
                <a:spcPts val="0"/>
              </a:spcAft>
              <a:buNone/>
            </a:pPr>
            <a:endParaRPr sz="1500" dirty="0">
              <a:latin typeface="Open Sans"/>
              <a:ea typeface="Open Sans"/>
              <a:cs typeface="Open Sans"/>
              <a:sym typeface="Open Sans"/>
            </a:endParaRPr>
          </a:p>
          <a:p>
            <a:pPr marL="0" lvl="0" indent="0" algn="l" rtl="0">
              <a:spcBef>
                <a:spcPts val="1600"/>
              </a:spcBef>
              <a:spcAft>
                <a:spcPts val="1600"/>
              </a:spcAft>
              <a:buNone/>
            </a:pPr>
            <a:endParaRPr sz="1500" dirty="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body" idx="1"/>
          </p:nvPr>
        </p:nvSpPr>
        <p:spPr>
          <a:xfrm>
            <a:off x="311700" y="1117600"/>
            <a:ext cx="4018500" cy="3759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i="1">
                <a:solidFill>
                  <a:srgbClr val="000000"/>
                </a:solidFill>
                <a:latin typeface="Open Sans"/>
                <a:ea typeface="Open Sans"/>
                <a:cs typeface="Open Sans"/>
                <a:sym typeface="Open Sans"/>
              </a:rPr>
              <a:t>“Automatic text summarization is the task of producing a concise and fluent summary while preserving key information content and overall meaning”</a:t>
            </a:r>
            <a:endParaRPr sz="1500" i="1">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None/>
            </a:pPr>
            <a:r>
              <a:rPr lang="en" sz="1500" i="1">
                <a:solidFill>
                  <a:srgbClr val="000000"/>
                </a:solidFill>
                <a:latin typeface="Open Sans"/>
                <a:ea typeface="Open Sans"/>
                <a:cs typeface="Open Sans"/>
                <a:sym typeface="Open Sans"/>
              </a:rPr>
              <a:t> - Text Summarization Techniques: </a:t>
            </a:r>
            <a:endParaRPr sz="1500" i="1">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None/>
            </a:pPr>
            <a:r>
              <a:rPr lang="en" sz="1500" i="1">
                <a:solidFill>
                  <a:srgbClr val="000000"/>
                </a:solidFill>
                <a:latin typeface="Open Sans"/>
                <a:ea typeface="Open Sans"/>
                <a:cs typeface="Open Sans"/>
                <a:sym typeface="Open Sans"/>
              </a:rPr>
              <a:t>   A Brief Survey</a:t>
            </a:r>
            <a:endParaRPr sz="1500" i="1">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None/>
            </a:pPr>
            <a:endParaRPr sz="1500" i="1">
              <a:solidFill>
                <a:srgbClr val="000000"/>
              </a:solidFill>
              <a:latin typeface="Open Sans"/>
              <a:ea typeface="Open Sans"/>
              <a:cs typeface="Open Sans"/>
              <a:sym typeface="Open Sans"/>
            </a:endParaRPr>
          </a:p>
          <a:p>
            <a:pPr marL="0" lvl="0" indent="0" algn="l" rtl="0">
              <a:spcBef>
                <a:spcPts val="0"/>
              </a:spcBef>
              <a:spcAft>
                <a:spcPts val="0"/>
              </a:spcAft>
              <a:buNone/>
            </a:pPr>
            <a:r>
              <a:rPr lang="en" sz="1500">
                <a:solidFill>
                  <a:srgbClr val="000000"/>
                </a:solidFill>
                <a:highlight>
                  <a:srgbClr val="FFFFFF"/>
                </a:highlight>
                <a:latin typeface="Open Sans"/>
                <a:ea typeface="Open Sans"/>
                <a:cs typeface="Open Sans"/>
                <a:sym typeface="Open Sans"/>
              </a:rPr>
              <a:t> There are broadly two different approaches that are used for text summarization:</a:t>
            </a:r>
            <a:endParaRPr sz="1500">
              <a:solidFill>
                <a:srgbClr val="000000"/>
              </a:solidFill>
              <a:highlight>
                <a:srgbClr val="FFFFFF"/>
              </a:highlight>
              <a:latin typeface="Open Sans"/>
              <a:ea typeface="Open Sans"/>
              <a:cs typeface="Open Sans"/>
              <a:sym typeface="Open Sans"/>
            </a:endParaRPr>
          </a:p>
          <a:p>
            <a:pPr marL="457200" lvl="0" indent="0" algn="l" rtl="0">
              <a:spcBef>
                <a:spcPts val="0"/>
              </a:spcBef>
              <a:spcAft>
                <a:spcPts val="0"/>
              </a:spcAft>
              <a:buNone/>
            </a:pPr>
            <a:r>
              <a:rPr lang="en" sz="1500">
                <a:solidFill>
                  <a:srgbClr val="000000"/>
                </a:solidFill>
                <a:latin typeface="Open Sans"/>
                <a:ea typeface="Open Sans"/>
                <a:cs typeface="Open Sans"/>
                <a:sym typeface="Open Sans"/>
              </a:rPr>
              <a:t>·   </a:t>
            </a:r>
            <a:r>
              <a:rPr lang="en" sz="1500">
                <a:solidFill>
                  <a:srgbClr val="000000"/>
                </a:solidFill>
                <a:highlight>
                  <a:srgbClr val="FFFFFF"/>
                </a:highlight>
                <a:latin typeface="Open Sans"/>
                <a:ea typeface="Open Sans"/>
                <a:cs typeface="Open Sans"/>
                <a:sym typeface="Open Sans"/>
              </a:rPr>
              <a:t>Extractive Summarization</a:t>
            </a:r>
            <a:endParaRPr sz="1500">
              <a:solidFill>
                <a:srgbClr val="000000"/>
              </a:solidFill>
              <a:highlight>
                <a:srgbClr val="FFFFFF"/>
              </a:highlight>
              <a:latin typeface="Open Sans"/>
              <a:ea typeface="Open Sans"/>
              <a:cs typeface="Open Sans"/>
              <a:sym typeface="Open Sans"/>
            </a:endParaRPr>
          </a:p>
          <a:p>
            <a:pPr marL="457200" lvl="0" indent="0" algn="l" rtl="0">
              <a:spcBef>
                <a:spcPts val="0"/>
              </a:spcBef>
              <a:spcAft>
                <a:spcPts val="0"/>
              </a:spcAft>
              <a:buNone/>
            </a:pPr>
            <a:r>
              <a:rPr lang="en" sz="1500">
                <a:solidFill>
                  <a:srgbClr val="000000"/>
                </a:solidFill>
                <a:latin typeface="Open Sans"/>
                <a:ea typeface="Open Sans"/>
                <a:cs typeface="Open Sans"/>
                <a:sym typeface="Open Sans"/>
              </a:rPr>
              <a:t>·   </a:t>
            </a:r>
            <a:r>
              <a:rPr lang="en" sz="1500">
                <a:solidFill>
                  <a:srgbClr val="000000"/>
                </a:solidFill>
                <a:highlight>
                  <a:srgbClr val="FFFFFF"/>
                </a:highlight>
                <a:latin typeface="Open Sans"/>
                <a:ea typeface="Open Sans"/>
                <a:cs typeface="Open Sans"/>
                <a:sym typeface="Open Sans"/>
              </a:rPr>
              <a:t>Abstractive Summarization</a:t>
            </a:r>
            <a:endParaRPr sz="1500">
              <a:solidFill>
                <a:srgbClr val="000000"/>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1500">
              <a:latin typeface="Open Sans"/>
              <a:ea typeface="Open Sans"/>
              <a:cs typeface="Open Sans"/>
              <a:sym typeface="Open Sans"/>
            </a:endParaRPr>
          </a:p>
        </p:txBody>
      </p:sp>
      <p:pic>
        <p:nvPicPr>
          <p:cNvPr id="344" name="Google Shape;344;p49"/>
          <p:cNvPicPr preferRelativeResize="0"/>
          <p:nvPr/>
        </p:nvPicPr>
        <p:blipFill>
          <a:blip r:embed="rId3">
            <a:alphaModFix/>
          </a:blip>
          <a:stretch>
            <a:fillRect/>
          </a:stretch>
        </p:blipFill>
        <p:spPr>
          <a:xfrm>
            <a:off x="4429775" y="1231975"/>
            <a:ext cx="4460223" cy="3009899"/>
          </a:xfrm>
          <a:prstGeom prst="rect">
            <a:avLst/>
          </a:prstGeom>
          <a:noFill/>
          <a:ln>
            <a:noFill/>
          </a:ln>
        </p:spPr>
      </p:pic>
      <p:sp>
        <p:nvSpPr>
          <p:cNvPr id="345" name="Google Shape;345;p49"/>
          <p:cNvSpPr txBox="1">
            <a:spLocks noGrp="1"/>
          </p:cNvSpPr>
          <p:nvPr>
            <p:ph type="title"/>
          </p:nvPr>
        </p:nvSpPr>
        <p:spPr>
          <a:xfrm>
            <a:off x="311700" y="2596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What is Text Summarization in NLP?</a:t>
            </a:r>
            <a:endParaRPr sz="3600" b="1">
              <a:latin typeface="PT Sans Narrow"/>
              <a:ea typeface="PT Sans Narrow"/>
              <a:cs typeface="PT Sans Narrow"/>
              <a:sym typeface="PT Sans Narro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0"/>
          <p:cNvSpPr txBox="1">
            <a:spLocks noGrp="1"/>
          </p:cNvSpPr>
          <p:nvPr>
            <p:ph type="body" idx="1"/>
          </p:nvPr>
        </p:nvSpPr>
        <p:spPr>
          <a:xfrm>
            <a:off x="311700" y="1017800"/>
            <a:ext cx="3999900" cy="33390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sz="1300" b="1">
                <a:solidFill>
                  <a:srgbClr val="333333"/>
                </a:solidFill>
                <a:highlight>
                  <a:srgbClr val="FFFFFF"/>
                </a:highlight>
                <a:latin typeface="Open Sans"/>
                <a:ea typeface="Open Sans"/>
                <a:cs typeface="Open Sans"/>
                <a:sym typeface="Open Sans"/>
              </a:rPr>
              <a:t>Extractive Summarization</a:t>
            </a:r>
            <a:endParaRPr sz="1300" b="1">
              <a:solidFill>
                <a:srgbClr val="333333"/>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150">
                <a:solidFill>
                  <a:srgbClr val="595858"/>
                </a:solidFill>
                <a:highlight>
                  <a:srgbClr val="FFFFFF"/>
                </a:highlight>
                <a:latin typeface="Open Sans"/>
                <a:ea typeface="Open Sans"/>
                <a:cs typeface="Open Sans"/>
                <a:sym typeface="Open Sans"/>
              </a:rPr>
              <a:t>The name gives away what this approach does. </a:t>
            </a:r>
            <a:r>
              <a:rPr lang="en" sz="1150" b="1">
                <a:solidFill>
                  <a:srgbClr val="333333"/>
                </a:solidFill>
                <a:highlight>
                  <a:srgbClr val="FFFFFF"/>
                </a:highlight>
                <a:latin typeface="Open Sans"/>
                <a:ea typeface="Open Sans"/>
                <a:cs typeface="Open Sans"/>
                <a:sym typeface="Open Sans"/>
              </a:rPr>
              <a:t>We identify the important sentences or phrases from the original text and extract only those from the text.</a:t>
            </a:r>
            <a:r>
              <a:rPr lang="en" sz="1150">
                <a:solidFill>
                  <a:srgbClr val="595858"/>
                </a:solidFill>
                <a:highlight>
                  <a:srgbClr val="FFFFFF"/>
                </a:highlight>
                <a:latin typeface="Open Sans"/>
                <a:ea typeface="Open Sans"/>
                <a:cs typeface="Open Sans"/>
                <a:sym typeface="Open Sans"/>
              </a:rPr>
              <a:t> Those extracted sentences would be our summary. The below diagram illustrates extractive summarization:</a:t>
            </a:r>
            <a:endParaRPr sz="1150">
              <a:solidFill>
                <a:srgbClr val="595858"/>
              </a:solidFill>
              <a:highlight>
                <a:srgbClr val="FFFFFF"/>
              </a:highlight>
              <a:latin typeface="Open Sans"/>
              <a:ea typeface="Open Sans"/>
              <a:cs typeface="Open Sans"/>
              <a:sym typeface="Open Sans"/>
            </a:endParaRPr>
          </a:p>
          <a:p>
            <a:pPr marL="0" lvl="0" indent="0" algn="l" rtl="0">
              <a:spcBef>
                <a:spcPts val="1600"/>
              </a:spcBef>
              <a:spcAft>
                <a:spcPts val="1600"/>
              </a:spcAft>
              <a:buNone/>
            </a:pPr>
            <a:endParaRPr>
              <a:latin typeface="Open Sans"/>
              <a:ea typeface="Open Sans"/>
              <a:cs typeface="Open Sans"/>
              <a:sym typeface="Open Sans"/>
            </a:endParaRPr>
          </a:p>
        </p:txBody>
      </p:sp>
      <p:sp>
        <p:nvSpPr>
          <p:cNvPr id="351" name="Google Shape;351;p50"/>
          <p:cNvSpPr txBox="1">
            <a:spLocks noGrp="1"/>
          </p:cNvSpPr>
          <p:nvPr>
            <p:ph type="body" idx="2"/>
          </p:nvPr>
        </p:nvSpPr>
        <p:spPr>
          <a:xfrm>
            <a:off x="4832400" y="1017800"/>
            <a:ext cx="3999900" cy="33390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sz="1300" b="1">
                <a:solidFill>
                  <a:srgbClr val="333333"/>
                </a:solidFill>
                <a:highlight>
                  <a:srgbClr val="FFFFFF"/>
                </a:highlight>
                <a:latin typeface="Open Sans"/>
                <a:ea typeface="Open Sans"/>
                <a:cs typeface="Open Sans"/>
                <a:sym typeface="Open Sans"/>
              </a:rPr>
              <a:t>Abstractive Summarization</a:t>
            </a:r>
            <a:endParaRPr sz="1300" b="1">
              <a:solidFill>
                <a:srgbClr val="333333"/>
              </a:solidFill>
              <a:highlight>
                <a:srgbClr val="FFFFFF"/>
              </a:highlight>
              <a:latin typeface="Open Sans"/>
              <a:ea typeface="Open Sans"/>
              <a:cs typeface="Open Sans"/>
              <a:sym typeface="Open Sans"/>
            </a:endParaRPr>
          </a:p>
          <a:p>
            <a:pPr marL="0" lvl="0" indent="0" algn="l" rtl="0">
              <a:lnSpc>
                <a:spcPct val="140000"/>
              </a:lnSpc>
              <a:spcBef>
                <a:spcPts val="0"/>
              </a:spcBef>
              <a:spcAft>
                <a:spcPts val="0"/>
              </a:spcAft>
              <a:buNone/>
            </a:pPr>
            <a:r>
              <a:rPr lang="en" sz="1150">
                <a:solidFill>
                  <a:srgbClr val="595858"/>
                </a:solidFill>
                <a:highlight>
                  <a:srgbClr val="FFFFFF"/>
                </a:highlight>
                <a:latin typeface="Open Sans"/>
                <a:ea typeface="Open Sans"/>
                <a:cs typeface="Open Sans"/>
                <a:sym typeface="Open Sans"/>
              </a:rPr>
              <a:t>These methods uses advanced NLP techniques to  generate  new sentences from the original text. This is in contrast to the extractive approach, where we used only the sentences that were present. The sentences generated through abstractive summarization might not be present in the original text.</a:t>
            </a:r>
            <a:endParaRPr sz="1150">
              <a:solidFill>
                <a:srgbClr val="595858"/>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a:latin typeface="Open Sans"/>
              <a:ea typeface="Open Sans"/>
              <a:cs typeface="Open Sans"/>
              <a:sym typeface="Open Sans"/>
            </a:endParaRPr>
          </a:p>
        </p:txBody>
      </p:sp>
      <p:pic>
        <p:nvPicPr>
          <p:cNvPr id="352" name="Google Shape;352;p50"/>
          <p:cNvPicPr preferRelativeResize="0"/>
          <p:nvPr/>
        </p:nvPicPr>
        <p:blipFill>
          <a:blip r:embed="rId3">
            <a:alphaModFix/>
          </a:blip>
          <a:stretch>
            <a:fillRect/>
          </a:stretch>
        </p:blipFill>
        <p:spPr>
          <a:xfrm>
            <a:off x="4681375" y="2840600"/>
            <a:ext cx="4084300" cy="1822850"/>
          </a:xfrm>
          <a:prstGeom prst="rect">
            <a:avLst/>
          </a:prstGeom>
          <a:noFill/>
          <a:ln>
            <a:noFill/>
          </a:ln>
        </p:spPr>
      </p:pic>
      <p:pic>
        <p:nvPicPr>
          <p:cNvPr id="353" name="Google Shape;353;p50"/>
          <p:cNvPicPr preferRelativeResize="0"/>
          <p:nvPr/>
        </p:nvPicPr>
        <p:blipFill>
          <a:blip r:embed="rId4">
            <a:alphaModFix/>
          </a:blip>
          <a:stretch>
            <a:fillRect/>
          </a:stretch>
        </p:blipFill>
        <p:spPr>
          <a:xfrm>
            <a:off x="0" y="2706175"/>
            <a:ext cx="4208403" cy="2091700"/>
          </a:xfrm>
          <a:prstGeom prst="rect">
            <a:avLst/>
          </a:prstGeom>
          <a:noFill/>
          <a:ln>
            <a:noFill/>
          </a:ln>
        </p:spPr>
      </p:pic>
      <p:sp>
        <p:nvSpPr>
          <p:cNvPr id="354" name="Google Shape;354;p50"/>
          <p:cNvSpPr txBox="1">
            <a:spLocks noGrp="1"/>
          </p:cNvSpPr>
          <p:nvPr>
            <p:ph type="title"/>
          </p:nvPr>
        </p:nvSpPr>
        <p:spPr>
          <a:xfrm>
            <a:off x="311700" y="249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Summarization Approaches</a:t>
            </a:r>
            <a:endParaRPr sz="3600" b="1">
              <a:latin typeface="PT Sans Narrow"/>
              <a:ea typeface="PT Sans Narrow"/>
              <a:cs typeface="PT Sans Narrow"/>
              <a:sym typeface="PT Sans Narro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1"/>
          <p:cNvSpPr txBox="1">
            <a:spLocks noGrp="1"/>
          </p:cNvSpPr>
          <p:nvPr>
            <p:ph type="body" idx="1"/>
          </p:nvPr>
        </p:nvSpPr>
        <p:spPr>
          <a:xfrm>
            <a:off x="311700" y="784050"/>
            <a:ext cx="8720400" cy="70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000000"/>
                </a:solidFill>
                <a:latin typeface="Open Sans"/>
                <a:ea typeface="Open Sans"/>
                <a:cs typeface="Open Sans"/>
                <a:sym typeface="Open Sans"/>
              </a:rPr>
              <a:t>Graph-based ranking algorithms are essentially a way of deciding the importance of a vertex within a graph, based on global information recursively drawn from the entire graph. The basic idea implemented by a graph-based ranking model is that of “voting” or “recommendation”</a:t>
            </a:r>
            <a:endParaRPr sz="1200">
              <a:solidFill>
                <a:srgbClr val="000000"/>
              </a:solidFill>
              <a:latin typeface="Open Sans"/>
              <a:ea typeface="Open Sans"/>
              <a:cs typeface="Open Sans"/>
              <a:sym typeface="Open Sans"/>
            </a:endParaRPr>
          </a:p>
        </p:txBody>
      </p:sp>
      <p:sp>
        <p:nvSpPr>
          <p:cNvPr id="360" name="Google Shape;360;p51"/>
          <p:cNvSpPr txBox="1">
            <a:spLocks noGrp="1"/>
          </p:cNvSpPr>
          <p:nvPr>
            <p:ph type="title"/>
          </p:nvPr>
        </p:nvSpPr>
        <p:spPr>
          <a:xfrm>
            <a:off x="190150" y="1762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b="1">
                <a:latin typeface="PT Sans Narrow"/>
                <a:ea typeface="PT Sans Narrow"/>
                <a:cs typeface="PT Sans Narrow"/>
                <a:sym typeface="PT Sans Narrow"/>
              </a:rPr>
              <a:t>TextRank Algorithm</a:t>
            </a:r>
            <a:endParaRPr sz="3300" b="1">
              <a:latin typeface="PT Sans Narrow"/>
              <a:ea typeface="PT Sans Narrow"/>
              <a:cs typeface="PT Sans Narrow"/>
              <a:sym typeface="PT Sans Narrow"/>
            </a:endParaRPr>
          </a:p>
        </p:txBody>
      </p:sp>
      <p:pic>
        <p:nvPicPr>
          <p:cNvPr id="361" name="Google Shape;361;p51"/>
          <p:cNvPicPr preferRelativeResize="0"/>
          <p:nvPr/>
        </p:nvPicPr>
        <p:blipFill rotWithShape="1">
          <a:blip r:embed="rId3">
            <a:alphaModFix/>
          </a:blip>
          <a:srcRect l="5439" r="4502" b="7458"/>
          <a:stretch/>
        </p:blipFill>
        <p:spPr>
          <a:xfrm>
            <a:off x="2423487" y="1826675"/>
            <a:ext cx="3363176" cy="1238800"/>
          </a:xfrm>
          <a:prstGeom prst="rect">
            <a:avLst/>
          </a:prstGeom>
          <a:noFill/>
          <a:ln>
            <a:noFill/>
          </a:ln>
        </p:spPr>
      </p:pic>
      <p:pic>
        <p:nvPicPr>
          <p:cNvPr id="362" name="Google Shape;362;p51"/>
          <p:cNvPicPr preferRelativeResize="0"/>
          <p:nvPr/>
        </p:nvPicPr>
        <p:blipFill>
          <a:blip r:embed="rId4">
            <a:alphaModFix/>
          </a:blip>
          <a:stretch>
            <a:fillRect/>
          </a:stretch>
        </p:blipFill>
        <p:spPr>
          <a:xfrm>
            <a:off x="428500" y="1893350"/>
            <a:ext cx="1994973" cy="1238800"/>
          </a:xfrm>
          <a:prstGeom prst="rect">
            <a:avLst/>
          </a:prstGeom>
          <a:noFill/>
          <a:ln>
            <a:noFill/>
          </a:ln>
        </p:spPr>
      </p:pic>
      <p:sp>
        <p:nvSpPr>
          <p:cNvPr id="363" name="Google Shape;363;p51"/>
          <p:cNvSpPr txBox="1"/>
          <p:nvPr/>
        </p:nvSpPr>
        <p:spPr>
          <a:xfrm>
            <a:off x="350050" y="3282550"/>
            <a:ext cx="8200800" cy="157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Open Sans"/>
                <a:ea typeface="Open Sans"/>
                <a:cs typeface="Open Sans"/>
                <a:sym typeface="Open Sans"/>
              </a:rPr>
              <a:t>The initialization of the probabilities is explained in the steps below: </a:t>
            </a:r>
            <a:endParaRPr sz="1100">
              <a:latin typeface="Open Sans"/>
              <a:ea typeface="Open Sans"/>
              <a:cs typeface="Open Sans"/>
              <a:sym typeface="Open Sans"/>
            </a:endParaRPr>
          </a:p>
          <a:p>
            <a:pPr marL="457200" lvl="0" indent="-298450" algn="l" rtl="0">
              <a:lnSpc>
                <a:spcPct val="115000"/>
              </a:lnSpc>
              <a:spcBef>
                <a:spcPts val="1600"/>
              </a:spcBef>
              <a:spcAft>
                <a:spcPts val="0"/>
              </a:spcAft>
              <a:buSzPts val="1100"/>
              <a:buAutoNum type="arabicPeriod"/>
            </a:pPr>
            <a:r>
              <a:rPr lang="en" sz="1100">
                <a:latin typeface="Open Sans"/>
                <a:ea typeface="Open Sans"/>
                <a:cs typeface="Open Sans"/>
                <a:sym typeface="Open Sans"/>
              </a:rPr>
              <a:t>Probability of going from page i to j, i.e., M[ i ][ j ], is initialized with </a:t>
            </a:r>
            <a:r>
              <a:rPr lang="en" sz="1100" b="1">
                <a:latin typeface="Open Sans"/>
                <a:ea typeface="Open Sans"/>
                <a:cs typeface="Open Sans"/>
                <a:sym typeface="Open Sans"/>
              </a:rPr>
              <a:t>1/(number of unique links in web page wi)</a:t>
            </a:r>
            <a:endParaRPr sz="1100" b="1">
              <a:latin typeface="Open Sans"/>
              <a:ea typeface="Open Sans"/>
              <a:cs typeface="Open Sans"/>
              <a:sym typeface="Open Sans"/>
            </a:endParaRPr>
          </a:p>
          <a:p>
            <a:pPr marL="457200" lvl="0" indent="-298450" algn="l" rtl="0">
              <a:lnSpc>
                <a:spcPct val="115000"/>
              </a:lnSpc>
              <a:spcBef>
                <a:spcPts val="0"/>
              </a:spcBef>
              <a:spcAft>
                <a:spcPts val="0"/>
              </a:spcAft>
              <a:buSzPts val="1100"/>
              <a:buAutoNum type="arabicPeriod"/>
            </a:pPr>
            <a:r>
              <a:rPr lang="en" sz="1100">
                <a:latin typeface="Open Sans"/>
                <a:ea typeface="Open Sans"/>
                <a:cs typeface="Open Sans"/>
                <a:sym typeface="Open Sans"/>
              </a:rPr>
              <a:t>If there is no link between the page i and j, then the probability will be initialized with </a:t>
            </a:r>
            <a:r>
              <a:rPr lang="en" sz="1100" b="1">
                <a:latin typeface="Open Sans"/>
                <a:ea typeface="Open Sans"/>
                <a:cs typeface="Open Sans"/>
                <a:sym typeface="Open Sans"/>
              </a:rPr>
              <a:t>0</a:t>
            </a:r>
            <a:endParaRPr sz="1100" b="1">
              <a:latin typeface="Open Sans"/>
              <a:ea typeface="Open Sans"/>
              <a:cs typeface="Open Sans"/>
              <a:sym typeface="Open Sans"/>
            </a:endParaRPr>
          </a:p>
          <a:p>
            <a:pPr marL="457200" lvl="0" indent="-298450" algn="l" rtl="0">
              <a:lnSpc>
                <a:spcPct val="115000"/>
              </a:lnSpc>
              <a:spcBef>
                <a:spcPts val="0"/>
              </a:spcBef>
              <a:spcAft>
                <a:spcPts val="0"/>
              </a:spcAft>
              <a:buSzPts val="1100"/>
              <a:buAutoNum type="arabicPeriod"/>
            </a:pPr>
            <a:r>
              <a:rPr lang="en" sz="1100">
                <a:latin typeface="Open Sans"/>
                <a:ea typeface="Open Sans"/>
                <a:cs typeface="Open Sans"/>
                <a:sym typeface="Open Sans"/>
              </a:rPr>
              <a:t>If a user has landed on a dangling page, then it is assumed that he is equally likely to transition to any page. Hence, M[ i ][ j ] will be initialized with </a:t>
            </a:r>
            <a:r>
              <a:rPr lang="en" sz="1100" b="1">
                <a:latin typeface="Open Sans"/>
                <a:ea typeface="Open Sans"/>
                <a:cs typeface="Open Sans"/>
                <a:sym typeface="Open Sans"/>
              </a:rPr>
              <a:t>1/(number of web pages)</a:t>
            </a:r>
            <a:endParaRPr sz="1100" b="1">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p:txBody>
      </p:sp>
      <p:sp>
        <p:nvSpPr>
          <p:cNvPr id="364" name="Google Shape;364;p51"/>
          <p:cNvSpPr txBox="1"/>
          <p:nvPr/>
        </p:nvSpPr>
        <p:spPr>
          <a:xfrm>
            <a:off x="375875" y="1500663"/>
            <a:ext cx="22059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Example:</a:t>
            </a:r>
            <a:endParaRPr sz="1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idx="4294967295"/>
          </p:nvPr>
        </p:nvSpPr>
        <p:spPr>
          <a:xfrm>
            <a:off x="311700" y="1777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Introducing the Problem</a:t>
            </a:r>
            <a:endParaRPr sz="3600" b="1">
              <a:latin typeface="PT Sans Narrow"/>
              <a:ea typeface="PT Sans Narrow"/>
              <a:cs typeface="PT Sans Narrow"/>
              <a:sym typeface="PT Sans Narrow"/>
            </a:endParaRPr>
          </a:p>
        </p:txBody>
      </p:sp>
      <p:sp>
        <p:nvSpPr>
          <p:cNvPr id="105" name="Google Shape;105;p16"/>
          <p:cNvSpPr txBox="1">
            <a:spLocks noGrp="1"/>
          </p:cNvSpPr>
          <p:nvPr>
            <p:ph type="body" idx="4294967295"/>
          </p:nvPr>
        </p:nvSpPr>
        <p:spPr>
          <a:xfrm>
            <a:off x="311700" y="920150"/>
            <a:ext cx="8520600" cy="159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Open Sans"/>
              <a:buAutoNum type="arabicPeriod"/>
            </a:pPr>
            <a:r>
              <a:rPr lang="en" sz="1500">
                <a:latin typeface="Open Sans"/>
                <a:ea typeface="Open Sans"/>
                <a:cs typeface="Open Sans"/>
                <a:sym typeface="Open Sans"/>
              </a:rPr>
              <a:t>Too much textual data → Text Summarization</a:t>
            </a: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AutoNum type="arabicPeriod"/>
            </a:pPr>
            <a:r>
              <a:rPr lang="en" sz="1500">
                <a:latin typeface="Open Sans"/>
                <a:ea typeface="Open Sans"/>
                <a:cs typeface="Open Sans"/>
                <a:sym typeface="Open Sans"/>
              </a:rPr>
              <a:t>Texts have a huge influence on society → Sentiment Analysis</a:t>
            </a: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AutoNum type="arabicPeriod"/>
            </a:pPr>
            <a:r>
              <a:rPr lang="en" sz="1500">
                <a:latin typeface="Open Sans"/>
                <a:ea typeface="Open Sans"/>
                <a:cs typeface="Open Sans"/>
                <a:sym typeface="Open Sans"/>
              </a:rPr>
              <a:t>Guessing the intended future statements → Auto-Text Generation</a:t>
            </a:r>
            <a:endParaRPr sz="1500">
              <a:latin typeface="Open Sans"/>
              <a:ea typeface="Open Sans"/>
              <a:cs typeface="Open Sans"/>
              <a:sym typeface="Open Sans"/>
            </a:endParaRPr>
          </a:p>
          <a:p>
            <a:pPr marL="0" lvl="0" indent="0" algn="ctr" rtl="0">
              <a:spcBef>
                <a:spcPts val="1600"/>
              </a:spcBef>
              <a:spcAft>
                <a:spcPts val="0"/>
              </a:spcAft>
              <a:buNone/>
            </a:pPr>
            <a:r>
              <a:rPr lang="en" sz="1500" b="1">
                <a:latin typeface="Open Sans"/>
                <a:ea typeface="Open Sans"/>
                <a:cs typeface="Open Sans"/>
                <a:sym typeface="Open Sans"/>
              </a:rPr>
              <a:t>Our Solution: Natural Language Processing (NLP)</a:t>
            </a:r>
            <a:endParaRPr sz="1500" b="1">
              <a:latin typeface="Open Sans"/>
              <a:ea typeface="Open Sans"/>
              <a:cs typeface="Open Sans"/>
              <a:sym typeface="Open Sans"/>
            </a:endParaRPr>
          </a:p>
        </p:txBody>
      </p:sp>
      <p:pic>
        <p:nvPicPr>
          <p:cNvPr id="106" name="Google Shape;106;p16"/>
          <p:cNvPicPr preferRelativeResize="0"/>
          <p:nvPr/>
        </p:nvPicPr>
        <p:blipFill>
          <a:blip r:embed="rId3">
            <a:alphaModFix/>
          </a:blip>
          <a:stretch>
            <a:fillRect/>
          </a:stretch>
        </p:blipFill>
        <p:spPr>
          <a:xfrm>
            <a:off x="2139425" y="2427975"/>
            <a:ext cx="4999401" cy="2499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2"/>
          <p:cNvSpPr txBox="1">
            <a:spLocks noGrp="1"/>
          </p:cNvSpPr>
          <p:nvPr>
            <p:ph type="title"/>
          </p:nvPr>
        </p:nvSpPr>
        <p:spPr>
          <a:xfrm>
            <a:off x="241650" y="1768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T Sans Narrow"/>
                <a:ea typeface="PT Sans Narrow"/>
                <a:cs typeface="PT Sans Narrow"/>
                <a:sym typeface="PT Sans Narrow"/>
              </a:rPr>
              <a:t>Similarity Matrix </a:t>
            </a:r>
            <a:endParaRPr b="1">
              <a:latin typeface="PT Sans Narrow"/>
              <a:ea typeface="PT Sans Narrow"/>
              <a:cs typeface="PT Sans Narrow"/>
              <a:sym typeface="PT Sans Narrow"/>
            </a:endParaRPr>
          </a:p>
        </p:txBody>
      </p:sp>
      <p:sp>
        <p:nvSpPr>
          <p:cNvPr id="370" name="Google Shape;370;p52"/>
          <p:cNvSpPr txBox="1"/>
          <p:nvPr/>
        </p:nvSpPr>
        <p:spPr>
          <a:xfrm>
            <a:off x="336600" y="832125"/>
            <a:ext cx="8330700" cy="11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Open Sans"/>
                <a:ea typeface="Open Sans"/>
                <a:cs typeface="Open Sans"/>
                <a:sym typeface="Open Sans"/>
              </a:rPr>
              <a:t>A widely used measure in Natural Language Processing is the </a:t>
            </a:r>
            <a:r>
              <a:rPr lang="en" sz="1200">
                <a:latin typeface="Open Sans"/>
                <a:ea typeface="Open Sans"/>
                <a:cs typeface="Open Sans"/>
                <a:sym typeface="Open Sans"/>
              </a:rPr>
              <a:t>Cosine Similarity. The Cosine Similarity computes the cosine of the angle between 2 vectors. If the vectors are identical, the cosine is </a:t>
            </a:r>
            <a:r>
              <a:rPr lang="en" sz="1200">
                <a:highlight>
                  <a:srgbClr val="F9F2F4"/>
                </a:highlight>
                <a:latin typeface="Open Sans"/>
                <a:ea typeface="Open Sans"/>
                <a:cs typeface="Open Sans"/>
                <a:sym typeface="Open Sans"/>
              </a:rPr>
              <a:t>1.0</a:t>
            </a:r>
            <a:r>
              <a:rPr lang="en" sz="1200">
                <a:latin typeface="Open Sans"/>
                <a:ea typeface="Open Sans"/>
                <a:cs typeface="Open Sans"/>
                <a:sym typeface="Open Sans"/>
              </a:rPr>
              <a:t>. If the vectors are orthogonal, the cosine is </a:t>
            </a:r>
            <a:r>
              <a:rPr lang="en" sz="1200">
                <a:highlight>
                  <a:srgbClr val="F9F2F4"/>
                </a:highlight>
                <a:latin typeface="Open Sans"/>
                <a:ea typeface="Open Sans"/>
                <a:cs typeface="Open Sans"/>
                <a:sym typeface="Open Sans"/>
              </a:rPr>
              <a:t>0.0</a:t>
            </a:r>
            <a:r>
              <a:rPr lang="en" sz="1200">
                <a:latin typeface="Open Sans"/>
                <a:ea typeface="Open Sans"/>
                <a:cs typeface="Open Sans"/>
                <a:sym typeface="Open Sans"/>
              </a:rPr>
              <a:t>. </a:t>
            </a:r>
            <a:endParaRPr>
              <a:latin typeface="Open Sans"/>
              <a:ea typeface="Open Sans"/>
              <a:cs typeface="Open Sans"/>
              <a:sym typeface="Open Sans"/>
            </a:endParaRPr>
          </a:p>
        </p:txBody>
      </p:sp>
      <p:sp>
        <p:nvSpPr>
          <p:cNvPr id="371" name="Google Shape;371;p52"/>
          <p:cNvSpPr txBox="1"/>
          <p:nvPr/>
        </p:nvSpPr>
        <p:spPr>
          <a:xfrm>
            <a:off x="336600" y="1692325"/>
            <a:ext cx="5071800" cy="272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100">
              <a:latin typeface="Open Sans"/>
              <a:ea typeface="Open Sans"/>
              <a:cs typeface="Open Sans"/>
              <a:sym typeface="Open Sans"/>
            </a:endParaRPr>
          </a:p>
          <a:p>
            <a:pPr marL="0" lvl="0" indent="0" algn="l" rtl="0">
              <a:lnSpc>
                <a:spcPct val="100000"/>
              </a:lnSpc>
              <a:spcBef>
                <a:spcPts val="0"/>
              </a:spcBef>
              <a:spcAft>
                <a:spcPts val="0"/>
              </a:spcAft>
              <a:buNone/>
            </a:pPr>
            <a:r>
              <a:rPr lang="en" sz="1000">
                <a:latin typeface="Open Sans"/>
                <a:ea typeface="Open Sans"/>
                <a:cs typeface="Open Sans"/>
                <a:sym typeface="Open Sans"/>
              </a:rPr>
              <a:t>Doc Trump (A) : Mr. Trump became president after winning the political election. Though he lost the support of some republican friends, Trump is friends with President Putin.</a:t>
            </a:r>
            <a:endParaRPr sz="1000">
              <a:latin typeface="Open Sans"/>
              <a:ea typeface="Open Sans"/>
              <a:cs typeface="Open Sans"/>
              <a:sym typeface="Open Sans"/>
            </a:endParaRPr>
          </a:p>
          <a:p>
            <a:pPr marL="0" lvl="0" indent="0" algn="l" rtl="0">
              <a:lnSpc>
                <a:spcPct val="100000"/>
              </a:lnSpc>
              <a:spcBef>
                <a:spcPts val="2300"/>
              </a:spcBef>
              <a:spcAft>
                <a:spcPts val="0"/>
              </a:spcAft>
              <a:buNone/>
            </a:pPr>
            <a:r>
              <a:rPr lang="en" sz="1000">
                <a:latin typeface="Open Sans"/>
                <a:ea typeface="Open Sans"/>
                <a:cs typeface="Open Sans"/>
                <a:sym typeface="Open Sans"/>
              </a:rPr>
              <a:t>Doc Trump Election (B) : President Trump says Putin had no political interference is the election outcome. He says it was a witch hunt by political parties. He claimed President Putin is a friend who had nothing to do with the election.</a:t>
            </a:r>
            <a:endParaRPr sz="1000">
              <a:latin typeface="Open Sans"/>
              <a:ea typeface="Open Sans"/>
              <a:cs typeface="Open Sans"/>
              <a:sym typeface="Open Sans"/>
            </a:endParaRPr>
          </a:p>
          <a:p>
            <a:pPr marL="0" lvl="0" indent="0" algn="l" rtl="0">
              <a:lnSpc>
                <a:spcPct val="100000"/>
              </a:lnSpc>
              <a:spcBef>
                <a:spcPts val="2300"/>
              </a:spcBef>
              <a:spcAft>
                <a:spcPts val="0"/>
              </a:spcAft>
              <a:buNone/>
            </a:pPr>
            <a:r>
              <a:rPr lang="en" sz="1000">
                <a:latin typeface="Open Sans"/>
                <a:ea typeface="Open Sans"/>
                <a:cs typeface="Open Sans"/>
                <a:sym typeface="Open Sans"/>
              </a:rPr>
              <a:t>Doc Putin (C) : Post elections, Vladimir Putin became President of Russia. President Putin had served as the Prime Minister earlier in his political career.</a:t>
            </a:r>
            <a:endParaRPr sz="1000">
              <a:latin typeface="Open Sans"/>
              <a:ea typeface="Open Sans"/>
              <a:cs typeface="Open Sans"/>
              <a:sym typeface="Open Sans"/>
            </a:endParaRPr>
          </a:p>
          <a:p>
            <a:pPr marL="0" lvl="0" indent="0" algn="l" rtl="0">
              <a:lnSpc>
                <a:spcPct val="100000"/>
              </a:lnSpc>
              <a:spcBef>
                <a:spcPts val="2300"/>
              </a:spcBef>
              <a:spcAft>
                <a:spcPts val="0"/>
              </a:spcAft>
              <a:buNone/>
            </a:pPr>
            <a:r>
              <a:rPr lang="en" sz="1000">
                <a:latin typeface="Open Sans"/>
                <a:ea typeface="Open Sans"/>
                <a:cs typeface="Open Sans"/>
                <a:sym typeface="Open Sans"/>
              </a:rPr>
              <a:t>Since, Doc B has more in common with Doc A than with Doc C, we would expect the Cosine between A and B to be larger than (C and B).</a:t>
            </a:r>
            <a:endParaRPr sz="1000">
              <a:latin typeface="Open Sans"/>
              <a:ea typeface="Open Sans"/>
              <a:cs typeface="Open Sans"/>
              <a:sym typeface="Open Sans"/>
            </a:endParaRPr>
          </a:p>
          <a:p>
            <a:pPr marL="0" lvl="0" indent="0" algn="l" rtl="0">
              <a:lnSpc>
                <a:spcPct val="100000"/>
              </a:lnSpc>
              <a:spcBef>
                <a:spcPts val="2300"/>
              </a:spcBef>
              <a:spcAft>
                <a:spcPts val="0"/>
              </a:spcAft>
              <a:buNone/>
            </a:pPr>
            <a:endParaRPr sz="1100">
              <a:latin typeface="Open Sans"/>
              <a:ea typeface="Open Sans"/>
              <a:cs typeface="Open Sans"/>
              <a:sym typeface="Open Sans"/>
            </a:endParaRPr>
          </a:p>
        </p:txBody>
      </p:sp>
      <p:sp>
        <p:nvSpPr>
          <p:cNvPr id="372" name="Google Shape;372;p52"/>
          <p:cNvSpPr txBox="1"/>
          <p:nvPr/>
        </p:nvSpPr>
        <p:spPr>
          <a:xfrm>
            <a:off x="336600" y="1570775"/>
            <a:ext cx="2580600" cy="2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Example:</a:t>
            </a:r>
            <a:endParaRPr b="1">
              <a:latin typeface="Roboto"/>
              <a:ea typeface="Roboto"/>
              <a:cs typeface="Roboto"/>
              <a:sym typeface="Roboto"/>
            </a:endParaRPr>
          </a:p>
        </p:txBody>
      </p:sp>
      <p:pic>
        <p:nvPicPr>
          <p:cNvPr id="373" name="Google Shape;373;p52"/>
          <p:cNvPicPr preferRelativeResize="0"/>
          <p:nvPr/>
        </p:nvPicPr>
        <p:blipFill rotWithShape="1">
          <a:blip r:embed="rId3">
            <a:alphaModFix/>
          </a:blip>
          <a:srcRect t="31928" r="27787" b="10093"/>
          <a:stretch/>
        </p:blipFill>
        <p:spPr>
          <a:xfrm>
            <a:off x="5408400" y="3319175"/>
            <a:ext cx="3698075" cy="123503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285725" y="184825"/>
            <a:ext cx="8520600" cy="607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300" b="1">
                <a:latin typeface="PT Sans Narrow"/>
                <a:ea typeface="PT Sans Narrow"/>
                <a:cs typeface="PT Sans Narrow"/>
                <a:sym typeface="PT Sans Narrow"/>
              </a:rPr>
              <a:t>GloVe Vectors </a:t>
            </a:r>
            <a:endParaRPr sz="3300" b="1">
              <a:latin typeface="PT Sans Narrow"/>
              <a:ea typeface="PT Sans Narrow"/>
              <a:cs typeface="PT Sans Narrow"/>
              <a:sym typeface="PT Sans Narrow"/>
            </a:endParaRPr>
          </a:p>
        </p:txBody>
      </p:sp>
      <p:sp>
        <p:nvSpPr>
          <p:cNvPr id="379" name="Google Shape;379;p53"/>
          <p:cNvSpPr txBox="1"/>
          <p:nvPr/>
        </p:nvSpPr>
        <p:spPr>
          <a:xfrm>
            <a:off x="374075" y="792625"/>
            <a:ext cx="8343900" cy="39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GloVe is an unsupervised learning algorithm for obtaining vector representations for words.</a:t>
            </a:r>
            <a:endParaRPr sz="1200">
              <a:latin typeface="Roboto"/>
              <a:ea typeface="Roboto"/>
              <a:cs typeface="Roboto"/>
              <a:sym typeface="Roboto"/>
            </a:endParaRPr>
          </a:p>
          <a:p>
            <a:pPr marL="0" lvl="0" indent="0" algn="l" rtl="0">
              <a:lnSpc>
                <a:spcPct val="25000"/>
              </a:lnSpc>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Model Overview</a:t>
            </a:r>
            <a:endParaRPr b="1">
              <a:latin typeface="Roboto"/>
              <a:ea typeface="Roboto"/>
              <a:cs typeface="Roboto"/>
              <a:sym typeface="Roboto"/>
            </a:endParaRPr>
          </a:p>
          <a:p>
            <a:pPr marL="0" lvl="0" indent="0" algn="l" rtl="0">
              <a:lnSpc>
                <a:spcPct val="25000"/>
              </a:lnSpc>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GloVe is essentially log-bilinear model with a weighted least-squares objective. The main intuition underlying the model is the simple observation that ratios of word-word co-occurrence probabilities have the potential for encoding.</a:t>
            </a:r>
            <a:endParaRPr sz="1200">
              <a:latin typeface="Roboto"/>
              <a:ea typeface="Roboto"/>
              <a:cs typeface="Roboto"/>
              <a:sym typeface="Roboto"/>
            </a:endParaRPr>
          </a:p>
          <a:p>
            <a:pPr marL="0" lvl="0" indent="0" algn="l" rtl="0">
              <a:lnSpc>
                <a:spcPct val="25000"/>
              </a:lnSpc>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200" b="1" i="1">
                <a:latin typeface="Roboto"/>
                <a:ea typeface="Roboto"/>
                <a:cs typeface="Roboto"/>
                <a:sym typeface="Roboto"/>
              </a:rPr>
              <a:t>Example: </a:t>
            </a:r>
            <a:endParaRPr sz="1200" b="1" i="1">
              <a:latin typeface="Roboto"/>
              <a:ea typeface="Roboto"/>
              <a:cs typeface="Roboto"/>
              <a:sym typeface="Roboto"/>
            </a:endParaRPr>
          </a:p>
        </p:txBody>
      </p:sp>
      <p:pic>
        <p:nvPicPr>
          <p:cNvPr id="380" name="Google Shape;380;p53"/>
          <p:cNvPicPr preferRelativeResize="0"/>
          <p:nvPr/>
        </p:nvPicPr>
        <p:blipFill>
          <a:blip r:embed="rId3">
            <a:alphaModFix/>
          </a:blip>
          <a:stretch>
            <a:fillRect/>
          </a:stretch>
        </p:blipFill>
        <p:spPr>
          <a:xfrm>
            <a:off x="433200" y="2066287"/>
            <a:ext cx="4476349" cy="1010925"/>
          </a:xfrm>
          <a:prstGeom prst="rect">
            <a:avLst/>
          </a:prstGeom>
          <a:noFill/>
          <a:ln>
            <a:noFill/>
          </a:ln>
        </p:spPr>
      </p:pic>
      <p:pic>
        <p:nvPicPr>
          <p:cNvPr id="381" name="Google Shape;381;p53"/>
          <p:cNvPicPr preferRelativeResize="0"/>
          <p:nvPr/>
        </p:nvPicPr>
        <p:blipFill>
          <a:blip r:embed="rId4">
            <a:alphaModFix/>
          </a:blip>
          <a:stretch>
            <a:fillRect/>
          </a:stretch>
        </p:blipFill>
        <p:spPr>
          <a:xfrm>
            <a:off x="433200" y="3641800"/>
            <a:ext cx="4984574" cy="1148200"/>
          </a:xfrm>
          <a:prstGeom prst="rect">
            <a:avLst/>
          </a:prstGeom>
          <a:noFill/>
          <a:ln w="9525" cap="flat" cmpd="sng">
            <a:solidFill>
              <a:srgbClr val="000000"/>
            </a:solidFill>
            <a:prstDash val="solid"/>
            <a:round/>
            <a:headEnd type="none" w="sm" len="sm"/>
            <a:tailEnd type="none" w="sm" len="sm"/>
          </a:ln>
        </p:spPr>
      </p:pic>
      <p:sp>
        <p:nvSpPr>
          <p:cNvPr id="382" name="Google Shape;382;p53"/>
          <p:cNvSpPr txBox="1"/>
          <p:nvPr/>
        </p:nvSpPr>
        <p:spPr>
          <a:xfrm>
            <a:off x="374075" y="3077188"/>
            <a:ext cx="4710300" cy="5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a:latin typeface="Roboto"/>
                <a:ea typeface="Roboto"/>
                <a:cs typeface="Roboto"/>
                <a:sym typeface="Roboto"/>
              </a:rPr>
              <a:t>GloVe text file:</a:t>
            </a:r>
            <a:endParaRPr sz="1200" b="1" i="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Each word will be associated to 100 co-relational values </a:t>
            </a:r>
            <a:endParaRPr sz="12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4"/>
          <p:cNvSpPr txBox="1">
            <a:spLocks noGrp="1"/>
          </p:cNvSpPr>
          <p:nvPr>
            <p:ph type="title"/>
          </p:nvPr>
        </p:nvSpPr>
        <p:spPr>
          <a:xfrm>
            <a:off x="285725" y="126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latin typeface="PT Sans Narrow"/>
                <a:ea typeface="PT Sans Narrow"/>
                <a:cs typeface="PT Sans Narrow"/>
                <a:sym typeface="PT Sans Narrow"/>
              </a:rPr>
              <a:t>Steps </a:t>
            </a:r>
            <a:endParaRPr sz="2600" b="1">
              <a:latin typeface="PT Sans Narrow"/>
              <a:ea typeface="PT Sans Narrow"/>
              <a:cs typeface="PT Sans Narrow"/>
              <a:sym typeface="PT Sans Narrow"/>
            </a:endParaRPr>
          </a:p>
        </p:txBody>
      </p:sp>
      <p:sp>
        <p:nvSpPr>
          <p:cNvPr id="388" name="Google Shape;388;p54"/>
          <p:cNvSpPr txBox="1"/>
          <p:nvPr/>
        </p:nvSpPr>
        <p:spPr>
          <a:xfrm>
            <a:off x="374075" y="1194950"/>
            <a:ext cx="8343900" cy="352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389" name="Google Shape;389;p54"/>
          <p:cNvPicPr preferRelativeResize="0"/>
          <p:nvPr/>
        </p:nvPicPr>
        <p:blipFill>
          <a:blip r:embed="rId3">
            <a:alphaModFix/>
          </a:blip>
          <a:stretch>
            <a:fillRect/>
          </a:stretch>
        </p:blipFill>
        <p:spPr>
          <a:xfrm>
            <a:off x="426850" y="2288250"/>
            <a:ext cx="6358501" cy="2489650"/>
          </a:xfrm>
          <a:prstGeom prst="rect">
            <a:avLst/>
          </a:prstGeom>
          <a:noFill/>
          <a:ln>
            <a:noFill/>
          </a:ln>
        </p:spPr>
      </p:pic>
      <p:sp>
        <p:nvSpPr>
          <p:cNvPr id="390" name="Google Shape;390;p54"/>
          <p:cNvSpPr txBox="1"/>
          <p:nvPr/>
        </p:nvSpPr>
        <p:spPr>
          <a:xfrm>
            <a:off x="197525" y="622925"/>
            <a:ext cx="8712600" cy="14580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Open Sans"/>
              <a:buAutoNum type="arabicPeriod"/>
            </a:pPr>
            <a:r>
              <a:rPr lang="en" sz="1100">
                <a:latin typeface="Open Sans"/>
                <a:ea typeface="Open Sans"/>
                <a:cs typeface="Open Sans"/>
                <a:sym typeface="Open Sans"/>
              </a:rPr>
              <a:t>Data collection from web through web-scraping</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en" sz="1100">
                <a:latin typeface="Open Sans"/>
                <a:ea typeface="Open Sans"/>
                <a:cs typeface="Open Sans"/>
                <a:sym typeface="Open Sans"/>
              </a:rPr>
              <a:t>Data Cleanup (remove special characters, numeric values, stopwords, punctuations)</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en" sz="1100">
                <a:latin typeface="Open Sans"/>
                <a:ea typeface="Open Sans"/>
                <a:cs typeface="Open Sans"/>
                <a:sym typeface="Open Sans"/>
              </a:rPr>
              <a:t>Tokenization - Creation of tokens (Sentences tokens)</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en" sz="1100">
                <a:latin typeface="Open Sans"/>
                <a:ea typeface="Open Sans"/>
                <a:cs typeface="Open Sans"/>
                <a:sym typeface="Open Sans"/>
              </a:rPr>
              <a:t>Find vector representation (word embeddings) for each and every sentence</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en" sz="1100">
                <a:latin typeface="Open Sans"/>
                <a:ea typeface="Open Sans"/>
                <a:cs typeface="Open Sans"/>
                <a:sym typeface="Open Sans"/>
              </a:rPr>
              <a:t>Build Similarity matrix with calculated sentence vectors</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en" sz="1100">
                <a:latin typeface="Open Sans"/>
                <a:ea typeface="Open Sans"/>
                <a:cs typeface="Open Sans"/>
                <a:sym typeface="Open Sans"/>
              </a:rPr>
              <a:t>Similarity matrix is converted to graph using Pagerank, where sentences will be vertices and similarity score as edges.</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en" sz="1100">
                <a:latin typeface="Open Sans"/>
                <a:ea typeface="Open Sans"/>
                <a:cs typeface="Open Sans"/>
                <a:sym typeface="Open Sans"/>
              </a:rPr>
              <a:t>Calculate sentence ranks</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AutoNum type="arabicPeriod"/>
            </a:pPr>
            <a:r>
              <a:rPr lang="en" sz="1100">
                <a:latin typeface="Open Sans"/>
                <a:ea typeface="Open Sans"/>
                <a:cs typeface="Open Sans"/>
                <a:sym typeface="Open Sans"/>
              </a:rPr>
              <a:t>Creation of summary with top N highest scored sentences </a:t>
            </a:r>
            <a:endParaRPr sz="1100">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5"/>
          <p:cNvSpPr txBox="1">
            <a:spLocks noGrp="1"/>
          </p:cNvSpPr>
          <p:nvPr>
            <p:ph type="ctrTitle"/>
          </p:nvPr>
        </p:nvSpPr>
        <p:spPr>
          <a:xfrm>
            <a:off x="2209050" y="2194175"/>
            <a:ext cx="47259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a:latin typeface="PT Sans Narrow"/>
                <a:ea typeface="PT Sans Narrow"/>
                <a:cs typeface="PT Sans Narrow"/>
                <a:sym typeface="PT Sans Narrow"/>
              </a:rPr>
              <a:t>Auto-Text Generation</a:t>
            </a:r>
            <a:endParaRPr sz="4700" b="1">
              <a:latin typeface="PT Sans Narrow"/>
              <a:ea typeface="PT Sans Narrow"/>
              <a:cs typeface="PT Sans Narrow"/>
              <a:sym typeface="PT Sans Narro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title"/>
          </p:nvPr>
        </p:nvSpPr>
        <p:spPr>
          <a:xfrm>
            <a:off x="311700" y="3298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b="1">
                <a:latin typeface="PT Sans Narrow"/>
                <a:ea typeface="PT Sans Narrow"/>
                <a:cs typeface="PT Sans Narrow"/>
                <a:sym typeface="PT Sans Narrow"/>
              </a:rPr>
              <a:t>Neural Network</a:t>
            </a:r>
            <a:endParaRPr sz="3100" b="1">
              <a:latin typeface="PT Sans Narrow"/>
              <a:ea typeface="PT Sans Narrow"/>
              <a:cs typeface="PT Sans Narrow"/>
              <a:sym typeface="PT Sans Narrow"/>
            </a:endParaRPr>
          </a:p>
        </p:txBody>
      </p:sp>
      <p:sp>
        <p:nvSpPr>
          <p:cNvPr id="401" name="Google Shape;401;p56"/>
          <p:cNvSpPr txBox="1"/>
          <p:nvPr/>
        </p:nvSpPr>
        <p:spPr>
          <a:xfrm>
            <a:off x="453075" y="1071750"/>
            <a:ext cx="7551000" cy="7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highlight>
                  <a:srgbClr val="FFFFFF"/>
                </a:highlight>
                <a:latin typeface="Georgia"/>
                <a:ea typeface="Georgia"/>
                <a:cs typeface="Georgia"/>
                <a:sym typeface="Georgia"/>
              </a:rPr>
              <a:t>Neural Networks are set of algorithms which closely resemble the human brain and are designed to recognize patterns.</a:t>
            </a:r>
            <a:endParaRPr sz="1600">
              <a:highlight>
                <a:srgbClr val="FFFFFF"/>
              </a:highlight>
              <a:latin typeface="Georgia"/>
              <a:ea typeface="Georgia"/>
              <a:cs typeface="Georgia"/>
              <a:sym typeface="Georgia"/>
            </a:endParaRPr>
          </a:p>
        </p:txBody>
      </p:sp>
      <p:sp>
        <p:nvSpPr>
          <p:cNvPr id="402" name="Google Shape;402;p56"/>
          <p:cNvSpPr txBox="1">
            <a:spLocks noGrp="1"/>
          </p:cNvSpPr>
          <p:nvPr>
            <p:ph type="title"/>
          </p:nvPr>
        </p:nvSpPr>
        <p:spPr>
          <a:xfrm>
            <a:off x="311700" y="18929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T Sans Narrow"/>
                <a:ea typeface="PT Sans Narrow"/>
                <a:cs typeface="PT Sans Narrow"/>
                <a:sym typeface="PT Sans Narrow"/>
              </a:rPr>
              <a:t>Natural Language Processing (NLP)</a:t>
            </a:r>
            <a:endParaRPr b="1">
              <a:latin typeface="PT Sans Narrow"/>
              <a:ea typeface="PT Sans Narrow"/>
              <a:cs typeface="PT Sans Narrow"/>
              <a:sym typeface="PT Sans Narrow"/>
            </a:endParaRPr>
          </a:p>
        </p:txBody>
      </p:sp>
      <p:sp>
        <p:nvSpPr>
          <p:cNvPr id="403" name="Google Shape;403;p56"/>
          <p:cNvSpPr txBox="1"/>
          <p:nvPr/>
        </p:nvSpPr>
        <p:spPr>
          <a:xfrm>
            <a:off x="453075" y="2692375"/>
            <a:ext cx="3961200" cy="245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highlight>
                  <a:srgbClr val="FFFFFF"/>
                </a:highlight>
                <a:latin typeface="Georgia"/>
                <a:ea typeface="Georgia"/>
                <a:cs typeface="Georgia"/>
                <a:sym typeface="Georgia"/>
              </a:rPr>
              <a:t>Natural language processing is necessary for tasks like the classification of word documents or the creation of a chatbot.</a:t>
            </a:r>
            <a:endParaRPr sz="1600">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endParaRPr sz="1600">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endParaRPr sz="1600">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endParaRPr sz="1600">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endParaRPr sz="1600">
              <a:highlight>
                <a:srgbClr val="FFFFFF"/>
              </a:highlight>
              <a:latin typeface="Georgia"/>
              <a:ea typeface="Georgia"/>
              <a:cs typeface="Georgia"/>
              <a:sym typeface="Georgia"/>
            </a:endParaRPr>
          </a:p>
        </p:txBody>
      </p:sp>
      <p:pic>
        <p:nvPicPr>
          <p:cNvPr id="404" name="Google Shape;404;p56"/>
          <p:cNvPicPr preferRelativeResize="0"/>
          <p:nvPr/>
        </p:nvPicPr>
        <p:blipFill>
          <a:blip r:embed="rId3">
            <a:alphaModFix/>
          </a:blip>
          <a:stretch>
            <a:fillRect/>
          </a:stretch>
        </p:blipFill>
        <p:spPr>
          <a:xfrm>
            <a:off x="5082750" y="2692375"/>
            <a:ext cx="2921325" cy="1736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7"/>
          <p:cNvSpPr txBox="1">
            <a:spLocks noGrp="1"/>
          </p:cNvSpPr>
          <p:nvPr>
            <p:ph type="title"/>
          </p:nvPr>
        </p:nvSpPr>
        <p:spPr>
          <a:xfrm>
            <a:off x="311700" y="2323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T Sans Narrow"/>
                <a:ea typeface="PT Sans Narrow"/>
                <a:cs typeface="PT Sans Narrow"/>
                <a:sym typeface="PT Sans Narrow"/>
              </a:rPr>
              <a:t>Two ways to tackle NLP task</a:t>
            </a:r>
            <a:endParaRPr b="1">
              <a:latin typeface="PT Sans Narrow"/>
              <a:ea typeface="PT Sans Narrow"/>
              <a:cs typeface="PT Sans Narrow"/>
              <a:sym typeface="PT Sans Narrow"/>
            </a:endParaRPr>
          </a:p>
        </p:txBody>
      </p:sp>
      <p:cxnSp>
        <p:nvCxnSpPr>
          <p:cNvPr id="410" name="Google Shape;410;p57"/>
          <p:cNvCxnSpPr/>
          <p:nvPr/>
        </p:nvCxnSpPr>
        <p:spPr>
          <a:xfrm>
            <a:off x="1905450" y="1332425"/>
            <a:ext cx="5333100" cy="9000"/>
          </a:xfrm>
          <a:prstGeom prst="straightConnector1">
            <a:avLst/>
          </a:prstGeom>
          <a:noFill/>
          <a:ln w="28575" cap="flat" cmpd="sng">
            <a:solidFill>
              <a:schemeClr val="dk2"/>
            </a:solidFill>
            <a:prstDash val="solid"/>
            <a:round/>
            <a:headEnd type="none" w="med" len="med"/>
            <a:tailEnd type="none" w="med" len="med"/>
          </a:ln>
        </p:spPr>
      </p:cxnSp>
      <p:cxnSp>
        <p:nvCxnSpPr>
          <p:cNvPr id="411" name="Google Shape;411;p57"/>
          <p:cNvCxnSpPr/>
          <p:nvPr/>
        </p:nvCxnSpPr>
        <p:spPr>
          <a:xfrm>
            <a:off x="1905450" y="1332425"/>
            <a:ext cx="0" cy="666300"/>
          </a:xfrm>
          <a:prstGeom prst="straightConnector1">
            <a:avLst/>
          </a:prstGeom>
          <a:noFill/>
          <a:ln w="28575" cap="flat" cmpd="sng">
            <a:solidFill>
              <a:schemeClr val="dk2"/>
            </a:solidFill>
            <a:prstDash val="solid"/>
            <a:round/>
            <a:headEnd type="none" w="med" len="med"/>
            <a:tailEnd type="triangle" w="med" len="med"/>
          </a:ln>
        </p:spPr>
      </p:cxnSp>
      <p:cxnSp>
        <p:nvCxnSpPr>
          <p:cNvPr id="412" name="Google Shape;412;p57"/>
          <p:cNvCxnSpPr/>
          <p:nvPr/>
        </p:nvCxnSpPr>
        <p:spPr>
          <a:xfrm flipH="1">
            <a:off x="7238550" y="1332425"/>
            <a:ext cx="9000" cy="577500"/>
          </a:xfrm>
          <a:prstGeom prst="straightConnector1">
            <a:avLst/>
          </a:prstGeom>
          <a:noFill/>
          <a:ln w="28575" cap="flat" cmpd="sng">
            <a:solidFill>
              <a:schemeClr val="dk2"/>
            </a:solidFill>
            <a:prstDash val="solid"/>
            <a:round/>
            <a:headEnd type="none" w="med" len="med"/>
            <a:tailEnd type="triangle" w="med" len="med"/>
          </a:ln>
        </p:spPr>
      </p:cxnSp>
      <p:cxnSp>
        <p:nvCxnSpPr>
          <p:cNvPr id="413" name="Google Shape;413;p57"/>
          <p:cNvCxnSpPr/>
          <p:nvPr/>
        </p:nvCxnSpPr>
        <p:spPr>
          <a:xfrm>
            <a:off x="4406175" y="840125"/>
            <a:ext cx="0" cy="497400"/>
          </a:xfrm>
          <a:prstGeom prst="straightConnector1">
            <a:avLst/>
          </a:prstGeom>
          <a:noFill/>
          <a:ln w="28575" cap="flat" cmpd="sng">
            <a:solidFill>
              <a:schemeClr val="dk2"/>
            </a:solidFill>
            <a:prstDash val="solid"/>
            <a:round/>
            <a:headEnd type="none" w="med" len="med"/>
            <a:tailEnd type="triangle" w="med" len="med"/>
          </a:ln>
        </p:spPr>
      </p:cxnSp>
      <p:sp>
        <p:nvSpPr>
          <p:cNvPr id="414" name="Google Shape;414;p57"/>
          <p:cNvSpPr txBox="1"/>
          <p:nvPr/>
        </p:nvSpPr>
        <p:spPr>
          <a:xfrm>
            <a:off x="1163725" y="1909925"/>
            <a:ext cx="1394700" cy="9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ato"/>
                <a:ea typeface="Lato"/>
                <a:cs typeface="Lato"/>
                <a:sym typeface="Lato"/>
              </a:rPr>
              <a:t>Word-level Text Generation</a:t>
            </a:r>
            <a:endParaRPr sz="1800" b="1">
              <a:solidFill>
                <a:schemeClr val="dk1"/>
              </a:solidFill>
              <a:latin typeface="Lato"/>
              <a:ea typeface="Lato"/>
              <a:cs typeface="Lato"/>
              <a:sym typeface="Lato"/>
            </a:endParaRPr>
          </a:p>
        </p:txBody>
      </p:sp>
      <p:sp>
        <p:nvSpPr>
          <p:cNvPr id="415" name="Google Shape;415;p57"/>
          <p:cNvSpPr txBox="1"/>
          <p:nvPr/>
        </p:nvSpPr>
        <p:spPr>
          <a:xfrm>
            <a:off x="6364350" y="1833725"/>
            <a:ext cx="1808400" cy="9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ato"/>
                <a:ea typeface="Lato"/>
                <a:cs typeface="Lato"/>
                <a:sym typeface="Lato"/>
              </a:rPr>
              <a:t>Character-level Text Generation</a:t>
            </a:r>
            <a:endParaRPr sz="1800" b="1">
              <a:solidFill>
                <a:schemeClr val="dk1"/>
              </a:solidFill>
              <a:latin typeface="Lato"/>
              <a:ea typeface="Lato"/>
              <a:cs typeface="Lato"/>
              <a:sym typeface="Lato"/>
            </a:endParaRPr>
          </a:p>
        </p:txBody>
      </p:sp>
      <p:sp>
        <p:nvSpPr>
          <p:cNvPr id="416" name="Google Shape;416;p57"/>
          <p:cNvSpPr txBox="1"/>
          <p:nvPr/>
        </p:nvSpPr>
        <p:spPr>
          <a:xfrm>
            <a:off x="781775" y="3038150"/>
            <a:ext cx="3446700" cy="2043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Lato"/>
              <a:buChar char="●"/>
            </a:pPr>
            <a:r>
              <a:rPr lang="en" sz="1800">
                <a:latin typeface="Lato"/>
                <a:ea typeface="Lato"/>
                <a:cs typeface="Lato"/>
                <a:sym typeface="Lato"/>
              </a:rPr>
              <a:t>Display higher accuracy</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a:highlight>
                  <a:srgbClr val="FFFFFF"/>
                </a:highlight>
                <a:latin typeface="Lato"/>
                <a:ea typeface="Lato"/>
                <a:cs typeface="Lato"/>
                <a:sym typeface="Lato"/>
              </a:rPr>
              <a:t>Form shorter representations of sentences</a:t>
            </a:r>
            <a:endParaRPr sz="1800">
              <a:highlight>
                <a:srgbClr val="FFFFFF"/>
              </a:highlight>
              <a:latin typeface="Lato"/>
              <a:ea typeface="Lato"/>
              <a:cs typeface="Lato"/>
              <a:sym typeface="Lato"/>
            </a:endParaRPr>
          </a:p>
          <a:p>
            <a:pPr marL="457200" lvl="0" indent="0" algn="l" rtl="0">
              <a:lnSpc>
                <a:spcPct val="115000"/>
              </a:lnSpc>
              <a:spcBef>
                <a:spcPts val="0"/>
              </a:spcBef>
              <a:spcAft>
                <a:spcPts val="0"/>
              </a:spcAft>
              <a:buNone/>
            </a:pPr>
            <a:endParaRPr sz="1800">
              <a:highlight>
                <a:srgbClr val="FFFFFF"/>
              </a:highlight>
              <a:latin typeface="Lato"/>
              <a:ea typeface="Lato"/>
              <a:cs typeface="Lato"/>
              <a:sym typeface="Lato"/>
            </a:endParaRPr>
          </a:p>
        </p:txBody>
      </p:sp>
      <p:sp>
        <p:nvSpPr>
          <p:cNvPr id="417" name="Google Shape;417;p57"/>
          <p:cNvSpPr txBox="1"/>
          <p:nvPr/>
        </p:nvSpPr>
        <p:spPr>
          <a:xfrm>
            <a:off x="5482475" y="3038150"/>
            <a:ext cx="3446700" cy="2043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Lato"/>
              <a:buChar char="●"/>
            </a:pPr>
            <a:r>
              <a:rPr lang="en" sz="1800">
                <a:latin typeface="Lato"/>
                <a:ea typeface="Lato"/>
                <a:cs typeface="Lato"/>
                <a:sym typeface="Lato"/>
              </a:rPr>
              <a:t>Quicker to train the model </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a:highlight>
                  <a:srgbClr val="FFFFFF"/>
                </a:highlight>
                <a:latin typeface="Lato"/>
                <a:ea typeface="Lato"/>
                <a:cs typeface="Lato"/>
                <a:sym typeface="Lato"/>
              </a:rPr>
              <a:t>Less memory required</a:t>
            </a:r>
            <a:endParaRPr sz="1800">
              <a:highlight>
                <a:srgbClr val="FFFFFF"/>
              </a:highlight>
              <a:latin typeface="Lato"/>
              <a:ea typeface="Lato"/>
              <a:cs typeface="Lato"/>
              <a:sym typeface="Lato"/>
            </a:endParaRPr>
          </a:p>
          <a:p>
            <a:pPr marL="457200" lvl="0" indent="0" algn="l" rtl="0">
              <a:lnSpc>
                <a:spcPct val="115000"/>
              </a:lnSpc>
              <a:spcBef>
                <a:spcPts val="0"/>
              </a:spcBef>
              <a:spcAft>
                <a:spcPts val="0"/>
              </a:spcAft>
              <a:buNone/>
            </a:pPr>
            <a:endParaRPr sz="1800">
              <a:highlight>
                <a:srgbClr val="FFFFFF"/>
              </a:highlight>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8"/>
          <p:cNvSpPr txBox="1">
            <a:spLocks noGrp="1"/>
          </p:cNvSpPr>
          <p:nvPr>
            <p:ph type="title"/>
          </p:nvPr>
        </p:nvSpPr>
        <p:spPr>
          <a:xfrm>
            <a:off x="311700" y="2056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T Sans Narrow"/>
                <a:ea typeface="PT Sans Narrow"/>
                <a:cs typeface="PT Sans Narrow"/>
                <a:sym typeface="PT Sans Narrow"/>
              </a:rPr>
              <a:t>Output for Character-level Text Generation</a:t>
            </a:r>
            <a:endParaRPr b="1">
              <a:latin typeface="PT Sans Narrow"/>
              <a:ea typeface="PT Sans Narrow"/>
              <a:cs typeface="PT Sans Narrow"/>
              <a:sym typeface="PT Sans Narrow"/>
            </a:endParaRPr>
          </a:p>
        </p:txBody>
      </p:sp>
      <p:pic>
        <p:nvPicPr>
          <p:cNvPr id="423" name="Google Shape;423;p58"/>
          <p:cNvPicPr preferRelativeResize="0"/>
          <p:nvPr/>
        </p:nvPicPr>
        <p:blipFill>
          <a:blip r:embed="rId3">
            <a:alphaModFix/>
          </a:blip>
          <a:stretch>
            <a:fillRect/>
          </a:stretch>
        </p:blipFill>
        <p:spPr>
          <a:xfrm>
            <a:off x="152399" y="1730788"/>
            <a:ext cx="8839201" cy="17512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9"/>
          <p:cNvSpPr txBox="1">
            <a:spLocks noGrp="1"/>
          </p:cNvSpPr>
          <p:nvPr>
            <p:ph type="title"/>
          </p:nvPr>
        </p:nvSpPr>
        <p:spPr>
          <a:xfrm>
            <a:off x="311700" y="2412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T Sans Narrow"/>
                <a:ea typeface="PT Sans Narrow"/>
                <a:cs typeface="PT Sans Narrow"/>
                <a:sym typeface="PT Sans Narrow"/>
              </a:rPr>
              <a:t>Word Embeddings</a:t>
            </a:r>
            <a:endParaRPr b="1">
              <a:latin typeface="PT Sans Narrow"/>
              <a:ea typeface="PT Sans Narrow"/>
              <a:cs typeface="PT Sans Narrow"/>
              <a:sym typeface="PT Sans Narrow"/>
            </a:endParaRPr>
          </a:p>
        </p:txBody>
      </p:sp>
      <p:pic>
        <p:nvPicPr>
          <p:cNvPr id="429" name="Google Shape;429;p59"/>
          <p:cNvPicPr preferRelativeResize="0"/>
          <p:nvPr/>
        </p:nvPicPr>
        <p:blipFill>
          <a:blip r:embed="rId3">
            <a:alphaModFix/>
          </a:blip>
          <a:stretch>
            <a:fillRect/>
          </a:stretch>
        </p:blipFill>
        <p:spPr>
          <a:xfrm>
            <a:off x="4152125" y="1176775"/>
            <a:ext cx="4680174" cy="3174724"/>
          </a:xfrm>
          <a:prstGeom prst="rect">
            <a:avLst/>
          </a:prstGeom>
          <a:noFill/>
          <a:ln w="9525" cap="flat" cmpd="sng">
            <a:solidFill>
              <a:schemeClr val="dk2"/>
            </a:solidFill>
            <a:prstDash val="solid"/>
            <a:round/>
            <a:headEnd type="none" w="sm" len="sm"/>
            <a:tailEnd type="none" w="sm" len="sm"/>
          </a:ln>
        </p:spPr>
      </p:pic>
      <p:sp>
        <p:nvSpPr>
          <p:cNvPr id="430" name="Google Shape;430;p59"/>
          <p:cNvSpPr txBox="1"/>
          <p:nvPr/>
        </p:nvSpPr>
        <p:spPr>
          <a:xfrm>
            <a:off x="435275" y="1062875"/>
            <a:ext cx="3000000" cy="37875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Font typeface="Open Sans"/>
              <a:buChar char="●"/>
            </a:pPr>
            <a:r>
              <a:rPr lang="en" sz="1500">
                <a:highlight>
                  <a:srgbClr val="FFFFFF"/>
                </a:highlight>
                <a:latin typeface="Open Sans"/>
                <a:ea typeface="Open Sans"/>
                <a:cs typeface="Open Sans"/>
                <a:sym typeface="Open Sans"/>
              </a:rPr>
              <a:t>Represents words or phrases as a vector of real numbers</a:t>
            </a:r>
            <a:endParaRPr sz="1500">
              <a:highlight>
                <a:srgbClr val="FFFFFF"/>
              </a:highlight>
              <a:latin typeface="Open Sans"/>
              <a:ea typeface="Open Sans"/>
              <a:cs typeface="Open Sans"/>
              <a:sym typeface="Open Sans"/>
            </a:endParaRPr>
          </a:p>
          <a:p>
            <a:pPr marL="457200" lvl="0" indent="-323850" algn="l" rtl="0">
              <a:lnSpc>
                <a:spcPct val="115000"/>
              </a:lnSpc>
              <a:spcBef>
                <a:spcPts val="0"/>
              </a:spcBef>
              <a:spcAft>
                <a:spcPts val="0"/>
              </a:spcAft>
              <a:buSzPts val="1500"/>
              <a:buFont typeface="Open Sans"/>
              <a:buChar char="●"/>
            </a:pPr>
            <a:r>
              <a:rPr lang="en" sz="1500">
                <a:highlight>
                  <a:srgbClr val="FFFFFF"/>
                </a:highlight>
                <a:latin typeface="Open Sans"/>
                <a:ea typeface="Open Sans"/>
                <a:cs typeface="Open Sans"/>
                <a:sym typeface="Open Sans"/>
              </a:rPr>
              <a:t>Similar to one-hot encoding  </a:t>
            </a:r>
            <a:endParaRPr sz="1500">
              <a:highlight>
                <a:srgbClr val="FFFFFF"/>
              </a:highlight>
              <a:latin typeface="Open Sans"/>
              <a:ea typeface="Open Sans"/>
              <a:cs typeface="Open Sans"/>
              <a:sym typeface="Open Sans"/>
            </a:endParaRPr>
          </a:p>
          <a:p>
            <a:pPr marL="457200" lvl="0" indent="-323850" algn="l" rtl="0">
              <a:lnSpc>
                <a:spcPct val="115000"/>
              </a:lnSpc>
              <a:spcBef>
                <a:spcPts val="0"/>
              </a:spcBef>
              <a:spcAft>
                <a:spcPts val="0"/>
              </a:spcAft>
              <a:buSzPts val="1500"/>
              <a:buFont typeface="Open Sans"/>
              <a:buChar char="●"/>
            </a:pPr>
            <a:r>
              <a:rPr lang="en" sz="1500">
                <a:highlight>
                  <a:srgbClr val="FFFFFF"/>
                </a:highlight>
                <a:latin typeface="Open Sans"/>
                <a:ea typeface="Open Sans"/>
                <a:cs typeface="Open Sans"/>
                <a:sym typeface="Open Sans"/>
              </a:rPr>
              <a:t>But uses more numbers than simply ones and zeros </a:t>
            </a:r>
            <a:endParaRPr sz="1500">
              <a:highlight>
                <a:srgbClr val="FFFFFF"/>
              </a:highlight>
              <a:latin typeface="Open Sans"/>
              <a:ea typeface="Open Sans"/>
              <a:cs typeface="Open Sans"/>
              <a:sym typeface="Open Sans"/>
            </a:endParaRPr>
          </a:p>
          <a:p>
            <a:pPr marL="457200" lvl="0" indent="-323850" algn="l" rtl="0">
              <a:lnSpc>
                <a:spcPct val="115000"/>
              </a:lnSpc>
              <a:spcBef>
                <a:spcPts val="0"/>
              </a:spcBef>
              <a:spcAft>
                <a:spcPts val="0"/>
              </a:spcAft>
              <a:buSzPts val="1500"/>
              <a:buFont typeface="Open Sans"/>
              <a:buChar char="●"/>
            </a:pPr>
            <a:r>
              <a:rPr lang="en" sz="1500">
                <a:highlight>
                  <a:srgbClr val="FFFFFF"/>
                </a:highlight>
                <a:latin typeface="Open Sans"/>
                <a:ea typeface="Open Sans"/>
                <a:cs typeface="Open Sans"/>
                <a:sym typeface="Open Sans"/>
              </a:rPr>
              <a:t>Therefore it can form more complex representations</a:t>
            </a:r>
            <a:endParaRPr sz="1500">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0"/>
          <p:cNvSpPr txBox="1"/>
          <p:nvPr/>
        </p:nvSpPr>
        <p:spPr>
          <a:xfrm>
            <a:off x="852800" y="550775"/>
            <a:ext cx="51168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36" name="Google Shape;436;p60"/>
          <p:cNvSpPr txBox="1">
            <a:spLocks noGrp="1"/>
          </p:cNvSpPr>
          <p:nvPr>
            <p:ph type="title"/>
          </p:nvPr>
        </p:nvSpPr>
        <p:spPr>
          <a:xfrm>
            <a:off x="311700" y="1398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b="1">
                <a:latin typeface="PT Sans Narrow"/>
                <a:ea typeface="PT Sans Narrow"/>
                <a:cs typeface="PT Sans Narrow"/>
                <a:sym typeface="PT Sans Narrow"/>
              </a:rPr>
              <a:t>TensorFlow and Keras</a:t>
            </a:r>
            <a:endParaRPr sz="3300" b="1">
              <a:latin typeface="PT Sans Narrow"/>
              <a:ea typeface="PT Sans Narrow"/>
              <a:cs typeface="PT Sans Narrow"/>
              <a:sym typeface="PT Sans Narrow"/>
            </a:endParaRPr>
          </a:p>
        </p:txBody>
      </p:sp>
      <p:pic>
        <p:nvPicPr>
          <p:cNvPr id="437" name="Google Shape;437;p60"/>
          <p:cNvPicPr preferRelativeResize="0"/>
          <p:nvPr/>
        </p:nvPicPr>
        <p:blipFill>
          <a:blip r:embed="rId3">
            <a:alphaModFix/>
          </a:blip>
          <a:stretch>
            <a:fillRect/>
          </a:stretch>
        </p:blipFill>
        <p:spPr>
          <a:xfrm>
            <a:off x="4474300" y="187228"/>
            <a:ext cx="4419600" cy="2086925"/>
          </a:xfrm>
          <a:prstGeom prst="rect">
            <a:avLst/>
          </a:prstGeom>
          <a:noFill/>
          <a:ln>
            <a:noFill/>
          </a:ln>
        </p:spPr>
      </p:pic>
      <p:sp>
        <p:nvSpPr>
          <p:cNvPr id="438" name="Google Shape;438;p60"/>
          <p:cNvSpPr txBox="1"/>
          <p:nvPr/>
        </p:nvSpPr>
        <p:spPr>
          <a:xfrm>
            <a:off x="195425" y="929250"/>
            <a:ext cx="3864300" cy="40989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Font typeface="Lato"/>
              <a:buChar char="❏"/>
            </a:pPr>
            <a:r>
              <a:rPr lang="en" sz="1500" b="1">
                <a:highlight>
                  <a:srgbClr val="FFFFFF"/>
                </a:highlight>
                <a:latin typeface="Open Sans"/>
                <a:ea typeface="Open Sans"/>
                <a:cs typeface="Open Sans"/>
                <a:sym typeface="Open Sans"/>
              </a:rPr>
              <a:t>TensorFlow</a:t>
            </a:r>
            <a:r>
              <a:rPr lang="en" sz="1500">
                <a:highlight>
                  <a:srgbClr val="FFFFFF"/>
                </a:highlight>
                <a:latin typeface="Open Sans"/>
                <a:ea typeface="Open Sans"/>
                <a:cs typeface="Open Sans"/>
                <a:sym typeface="Open Sans"/>
              </a:rPr>
              <a:t> </a:t>
            </a:r>
            <a:endParaRPr sz="1500">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r>
              <a:rPr lang="en" sz="1500">
                <a:highlight>
                  <a:srgbClr val="FFFFFF"/>
                </a:highlight>
                <a:latin typeface="Open Sans"/>
                <a:ea typeface="Open Sans"/>
                <a:cs typeface="Open Sans"/>
                <a:sym typeface="Open Sans"/>
              </a:rPr>
              <a:t>One of the most commonly used machine learning libraries specializing in the creation of deep neural networks</a:t>
            </a:r>
            <a:endParaRPr sz="1500">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500">
              <a:highlight>
                <a:srgbClr val="FFFFFF"/>
              </a:highlight>
              <a:latin typeface="Open Sans"/>
              <a:ea typeface="Open Sans"/>
              <a:cs typeface="Open Sans"/>
              <a:sym typeface="Open Sans"/>
            </a:endParaRPr>
          </a:p>
          <a:p>
            <a:pPr marL="457200" lvl="0" indent="-323850" algn="l" rtl="0">
              <a:spcBef>
                <a:spcPts val="0"/>
              </a:spcBef>
              <a:spcAft>
                <a:spcPts val="0"/>
              </a:spcAft>
              <a:buSzPts val="1500"/>
              <a:buFont typeface="Lato"/>
              <a:buChar char="❏"/>
            </a:pPr>
            <a:r>
              <a:rPr lang="en" sz="1500" b="1">
                <a:highlight>
                  <a:srgbClr val="FFFFFF"/>
                </a:highlight>
                <a:latin typeface="Open Sans"/>
                <a:ea typeface="Open Sans"/>
                <a:cs typeface="Open Sans"/>
                <a:sym typeface="Open Sans"/>
              </a:rPr>
              <a:t>Keras</a:t>
            </a:r>
            <a:r>
              <a:rPr lang="en" sz="1500">
                <a:highlight>
                  <a:srgbClr val="FFFFFF"/>
                </a:highlight>
                <a:latin typeface="Open Sans"/>
                <a:ea typeface="Open Sans"/>
                <a:cs typeface="Open Sans"/>
                <a:sym typeface="Open Sans"/>
              </a:rPr>
              <a:t> </a:t>
            </a:r>
            <a:endParaRPr sz="1500">
              <a:highlight>
                <a:srgbClr val="FFFFFF"/>
              </a:highlight>
              <a:latin typeface="Open Sans"/>
              <a:ea typeface="Open Sans"/>
              <a:cs typeface="Open Sans"/>
              <a:sym typeface="Open Sans"/>
            </a:endParaRPr>
          </a:p>
          <a:p>
            <a:pPr marL="457200" lvl="0" indent="0" algn="l" rtl="0">
              <a:spcBef>
                <a:spcPts val="0"/>
              </a:spcBef>
              <a:spcAft>
                <a:spcPts val="0"/>
              </a:spcAft>
              <a:buNone/>
            </a:pPr>
            <a:r>
              <a:rPr lang="en" sz="1500">
                <a:highlight>
                  <a:srgbClr val="FFFFFF"/>
                </a:highlight>
                <a:latin typeface="Open Sans"/>
                <a:ea typeface="Open Sans"/>
                <a:cs typeface="Open Sans"/>
                <a:sym typeface="Open Sans"/>
              </a:rPr>
              <a:t>Uses TensorFlow's functions and abilities</a:t>
            </a:r>
            <a:endParaRPr sz="1500">
              <a:highlight>
                <a:srgbClr val="FFFFFF"/>
              </a:highlight>
              <a:latin typeface="Open Sans"/>
              <a:ea typeface="Open Sans"/>
              <a:cs typeface="Open Sans"/>
              <a:sym typeface="Open Sans"/>
            </a:endParaRPr>
          </a:p>
          <a:p>
            <a:pPr marL="457200" lvl="0" indent="0" algn="l" rtl="0">
              <a:spcBef>
                <a:spcPts val="0"/>
              </a:spcBef>
              <a:spcAft>
                <a:spcPts val="0"/>
              </a:spcAft>
              <a:buNone/>
            </a:pPr>
            <a:r>
              <a:rPr lang="en" sz="1500">
                <a:highlight>
                  <a:srgbClr val="FFFFFF"/>
                </a:highlight>
                <a:latin typeface="Open Sans"/>
                <a:ea typeface="Open Sans"/>
                <a:cs typeface="Open Sans"/>
                <a:sym typeface="Open Sans"/>
              </a:rPr>
              <a:t>Makes building a neural network much simpler and easier</a:t>
            </a:r>
            <a:endParaRPr sz="1500">
              <a:latin typeface="Open Sans"/>
              <a:ea typeface="Open Sans"/>
              <a:cs typeface="Open Sans"/>
              <a:sym typeface="Open Sans"/>
            </a:endParaRPr>
          </a:p>
        </p:txBody>
      </p:sp>
      <p:pic>
        <p:nvPicPr>
          <p:cNvPr id="439" name="Google Shape;439;p60"/>
          <p:cNvPicPr preferRelativeResize="0"/>
          <p:nvPr/>
        </p:nvPicPr>
        <p:blipFill>
          <a:blip r:embed="rId4">
            <a:alphaModFix/>
          </a:blip>
          <a:stretch>
            <a:fillRect/>
          </a:stretch>
        </p:blipFill>
        <p:spPr>
          <a:xfrm>
            <a:off x="4500300" y="2571750"/>
            <a:ext cx="4367600" cy="22702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1"/>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445" name="Google Shape;445;p61"/>
          <p:cNvSpPr txBox="1"/>
          <p:nvPr/>
        </p:nvSpPr>
        <p:spPr>
          <a:xfrm>
            <a:off x="152400" y="1524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446" name="Google Shape;446;p61"/>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447" name="Google Shape;447;p61"/>
          <p:cNvSpPr txBox="1"/>
          <p:nvPr/>
        </p:nvSpPr>
        <p:spPr>
          <a:xfrm>
            <a:off x="152400" y="1524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448" name="Google Shape;448;p61"/>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449" name="Google Shape;449;p61"/>
          <p:cNvSpPr txBox="1">
            <a:spLocks noGrp="1"/>
          </p:cNvSpPr>
          <p:nvPr>
            <p:ph type="title"/>
          </p:nvPr>
        </p:nvSpPr>
        <p:spPr>
          <a:xfrm>
            <a:off x="311700" y="984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b="1">
                <a:latin typeface="PT Sans Narrow"/>
                <a:ea typeface="PT Sans Narrow"/>
                <a:cs typeface="PT Sans Narrow"/>
                <a:sym typeface="PT Sans Narrow"/>
              </a:rPr>
              <a:t>Recurrent Neural Network (RNN)</a:t>
            </a:r>
            <a:endParaRPr sz="3100" b="1">
              <a:latin typeface="PT Sans Narrow"/>
              <a:ea typeface="PT Sans Narrow"/>
              <a:cs typeface="PT Sans Narrow"/>
              <a:sym typeface="PT Sans Narrow"/>
            </a:endParaRPr>
          </a:p>
        </p:txBody>
      </p:sp>
      <p:sp>
        <p:nvSpPr>
          <p:cNvPr id="450" name="Google Shape;450;p61"/>
          <p:cNvSpPr txBox="1"/>
          <p:nvPr/>
        </p:nvSpPr>
        <p:spPr>
          <a:xfrm>
            <a:off x="541900" y="750600"/>
            <a:ext cx="7311000" cy="4286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Font typeface="Open Sans"/>
              <a:buChar char="●"/>
            </a:pPr>
            <a:r>
              <a:rPr lang="en" sz="1500">
                <a:highlight>
                  <a:srgbClr val="FFFFFF"/>
                </a:highlight>
                <a:latin typeface="Open Sans"/>
                <a:ea typeface="Open Sans"/>
                <a:cs typeface="Open Sans"/>
                <a:sym typeface="Open Sans"/>
              </a:rPr>
              <a:t>A generalization of feedforward neural network with internal memory. </a:t>
            </a:r>
            <a:endParaRPr sz="1500">
              <a:highlight>
                <a:srgbClr val="FFFFFF"/>
              </a:highlight>
              <a:latin typeface="Open Sans"/>
              <a:ea typeface="Open Sans"/>
              <a:cs typeface="Open Sans"/>
              <a:sym typeface="Open Sans"/>
            </a:endParaRPr>
          </a:p>
          <a:p>
            <a:pPr marL="457200" lvl="0" indent="-323850" algn="l" rtl="0">
              <a:lnSpc>
                <a:spcPct val="115000"/>
              </a:lnSpc>
              <a:spcBef>
                <a:spcPts val="0"/>
              </a:spcBef>
              <a:spcAft>
                <a:spcPts val="0"/>
              </a:spcAft>
              <a:buSzPts val="1500"/>
              <a:buFont typeface="Open Sans"/>
              <a:buChar char="●"/>
            </a:pPr>
            <a:r>
              <a:rPr lang="en" sz="1500">
                <a:highlight>
                  <a:srgbClr val="FFFFFF"/>
                </a:highlight>
                <a:latin typeface="Open Sans"/>
                <a:ea typeface="Open Sans"/>
                <a:cs typeface="Open Sans"/>
                <a:sym typeface="Open Sans"/>
              </a:rPr>
              <a:t>Recurrent in nature </a:t>
            </a:r>
            <a:endParaRPr sz="1500">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500">
              <a:highlight>
                <a:srgbClr val="FFFFFF"/>
              </a:highlight>
              <a:latin typeface="Open Sans"/>
              <a:ea typeface="Open Sans"/>
              <a:cs typeface="Open Sans"/>
              <a:sym typeface="Open Sans"/>
            </a:endParaRPr>
          </a:p>
          <a:p>
            <a:pPr marL="457200" lvl="0" indent="0" algn="l" rtl="0">
              <a:lnSpc>
                <a:spcPct val="150000"/>
              </a:lnSpc>
              <a:spcBef>
                <a:spcPts val="0"/>
              </a:spcBef>
              <a:spcAft>
                <a:spcPts val="0"/>
              </a:spcAft>
              <a:buNone/>
            </a:pPr>
            <a:r>
              <a:rPr lang="en" sz="1500" b="1" u="sng">
                <a:highlight>
                  <a:srgbClr val="FFFFFF"/>
                </a:highlight>
                <a:latin typeface="Open Sans"/>
                <a:ea typeface="Open Sans"/>
                <a:cs typeface="Open Sans"/>
                <a:sym typeface="Open Sans"/>
              </a:rPr>
              <a:t>Advantages</a:t>
            </a:r>
            <a:endParaRPr sz="1500" b="1" u="sng">
              <a:highlight>
                <a:srgbClr val="FFFFFF"/>
              </a:highlight>
              <a:latin typeface="Open Sans"/>
              <a:ea typeface="Open Sans"/>
              <a:cs typeface="Open Sans"/>
              <a:sym typeface="Open Sans"/>
            </a:endParaRPr>
          </a:p>
          <a:p>
            <a:pPr marL="0" lvl="0" indent="457200" algn="l" rtl="0">
              <a:lnSpc>
                <a:spcPct val="150000"/>
              </a:lnSpc>
              <a:spcBef>
                <a:spcPts val="0"/>
              </a:spcBef>
              <a:spcAft>
                <a:spcPts val="0"/>
              </a:spcAft>
              <a:buNone/>
            </a:pPr>
            <a:r>
              <a:rPr lang="en" sz="1500">
                <a:highlight>
                  <a:srgbClr val="FFFFFF"/>
                </a:highlight>
                <a:latin typeface="Open Sans"/>
                <a:ea typeface="Open Sans"/>
                <a:cs typeface="Open Sans"/>
                <a:sym typeface="Open Sans"/>
              </a:rPr>
              <a:t>Model size not increasing with size of input</a:t>
            </a:r>
            <a:endParaRPr sz="1500">
              <a:highlight>
                <a:srgbClr val="FFFFFF"/>
              </a:highlight>
              <a:latin typeface="Open Sans"/>
              <a:ea typeface="Open Sans"/>
              <a:cs typeface="Open Sans"/>
              <a:sym typeface="Open Sans"/>
            </a:endParaRPr>
          </a:p>
          <a:p>
            <a:pPr marL="0" lvl="0" indent="457200" algn="l" rtl="0">
              <a:lnSpc>
                <a:spcPct val="150000"/>
              </a:lnSpc>
              <a:spcBef>
                <a:spcPts val="0"/>
              </a:spcBef>
              <a:spcAft>
                <a:spcPts val="0"/>
              </a:spcAft>
              <a:buNone/>
            </a:pPr>
            <a:r>
              <a:rPr lang="en" sz="1500">
                <a:highlight>
                  <a:srgbClr val="FFFFFF"/>
                </a:highlight>
                <a:latin typeface="Open Sans"/>
                <a:ea typeface="Open Sans"/>
                <a:cs typeface="Open Sans"/>
                <a:sym typeface="Open Sans"/>
              </a:rPr>
              <a:t>Computation takes into account historical information</a:t>
            </a:r>
            <a:endParaRPr sz="1500">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500" b="1" u="sng">
              <a:highlight>
                <a:srgbClr val="FFFFFF"/>
              </a:highlight>
              <a:latin typeface="Open Sans"/>
              <a:ea typeface="Open Sans"/>
              <a:cs typeface="Open Sans"/>
              <a:sym typeface="Open Sans"/>
            </a:endParaRPr>
          </a:p>
          <a:p>
            <a:pPr marL="457200" lvl="0" indent="0" algn="l" rtl="0">
              <a:lnSpc>
                <a:spcPct val="150000"/>
              </a:lnSpc>
              <a:spcBef>
                <a:spcPts val="0"/>
              </a:spcBef>
              <a:spcAft>
                <a:spcPts val="0"/>
              </a:spcAft>
              <a:buNone/>
            </a:pPr>
            <a:r>
              <a:rPr lang="en" sz="1500" b="1" u="sng">
                <a:highlight>
                  <a:srgbClr val="FFFFFF"/>
                </a:highlight>
                <a:latin typeface="Open Sans"/>
                <a:ea typeface="Open Sans"/>
                <a:cs typeface="Open Sans"/>
                <a:sym typeface="Open Sans"/>
              </a:rPr>
              <a:t>Disadvantages</a:t>
            </a:r>
            <a:endParaRPr sz="1500">
              <a:highlight>
                <a:srgbClr val="FFFFFF"/>
              </a:highlight>
              <a:latin typeface="Open Sans"/>
              <a:ea typeface="Open Sans"/>
              <a:cs typeface="Open Sans"/>
              <a:sym typeface="Open Sans"/>
            </a:endParaRPr>
          </a:p>
          <a:p>
            <a:pPr marL="0" lvl="0" indent="457200" algn="l" rtl="0">
              <a:lnSpc>
                <a:spcPct val="150000"/>
              </a:lnSpc>
              <a:spcBef>
                <a:spcPts val="0"/>
              </a:spcBef>
              <a:spcAft>
                <a:spcPts val="0"/>
              </a:spcAft>
              <a:buNone/>
            </a:pPr>
            <a:r>
              <a:rPr lang="en" sz="1500">
                <a:highlight>
                  <a:srgbClr val="FFFFFF"/>
                </a:highlight>
                <a:latin typeface="Open Sans"/>
                <a:ea typeface="Open Sans"/>
                <a:cs typeface="Open Sans"/>
                <a:sym typeface="Open Sans"/>
              </a:rPr>
              <a:t>The longer the input series is, the more the network "forgets"</a:t>
            </a:r>
            <a:endParaRPr sz="1500">
              <a:highlight>
                <a:srgbClr val="FFFFFF"/>
              </a:highlight>
              <a:latin typeface="Open Sans"/>
              <a:ea typeface="Open Sans"/>
              <a:cs typeface="Open Sans"/>
              <a:sym typeface="Open Sans"/>
            </a:endParaRPr>
          </a:p>
          <a:p>
            <a:pPr marL="0" lvl="0" indent="457200" algn="l" rtl="0">
              <a:lnSpc>
                <a:spcPct val="150000"/>
              </a:lnSpc>
              <a:spcBef>
                <a:spcPts val="0"/>
              </a:spcBef>
              <a:spcAft>
                <a:spcPts val="0"/>
              </a:spcAft>
              <a:buNone/>
            </a:pPr>
            <a:r>
              <a:rPr lang="en" sz="1500">
                <a:highlight>
                  <a:srgbClr val="FFFFFF"/>
                </a:highlight>
                <a:latin typeface="Open Sans"/>
                <a:ea typeface="Open Sans"/>
                <a:cs typeface="Open Sans"/>
                <a:sym typeface="Open Sans"/>
              </a:rPr>
              <a:t>Computation is slow</a:t>
            </a:r>
            <a:endParaRPr sz="1500">
              <a:highlight>
                <a:srgbClr val="FFFFFF"/>
              </a:highlight>
              <a:latin typeface="Open Sans"/>
              <a:ea typeface="Open Sans"/>
              <a:cs typeface="Open Sans"/>
              <a:sym typeface="Open Sans"/>
            </a:endParaRPr>
          </a:p>
          <a:p>
            <a:pPr marL="0" lvl="0" indent="457200" algn="l" rtl="0">
              <a:lnSpc>
                <a:spcPct val="150000"/>
              </a:lnSpc>
              <a:spcBef>
                <a:spcPts val="0"/>
              </a:spcBef>
              <a:spcAft>
                <a:spcPts val="0"/>
              </a:spcAft>
              <a:buNone/>
            </a:pPr>
            <a:endParaRPr sz="1500">
              <a:highlight>
                <a:srgbClr val="FFFFFF"/>
              </a:highlight>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311700" y="1887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Explaining the Process</a:t>
            </a:r>
            <a:endParaRPr sz="3600" b="1">
              <a:latin typeface="PT Sans Narrow"/>
              <a:ea typeface="PT Sans Narrow"/>
              <a:cs typeface="PT Sans Narrow"/>
              <a:sym typeface="PT Sans Narrow"/>
            </a:endParaRPr>
          </a:p>
        </p:txBody>
      </p:sp>
      <p:sp>
        <p:nvSpPr>
          <p:cNvPr id="112" name="Google Shape;112;p17"/>
          <p:cNvSpPr/>
          <p:nvPr/>
        </p:nvSpPr>
        <p:spPr>
          <a:xfrm>
            <a:off x="432350" y="1304875"/>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3" name="Google Shape;113;p17"/>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latin typeface="Open Sans"/>
                <a:ea typeface="Open Sans"/>
                <a:cs typeface="Open Sans"/>
                <a:sym typeface="Open Sans"/>
              </a:rPr>
              <a:t>Step 1</a:t>
            </a:r>
            <a:endParaRPr>
              <a:solidFill>
                <a:schemeClr val="lt1"/>
              </a:solidFill>
              <a:latin typeface="Open Sans"/>
              <a:ea typeface="Open Sans"/>
              <a:cs typeface="Open Sans"/>
              <a:sym typeface="Open Sans"/>
            </a:endParaRPr>
          </a:p>
        </p:txBody>
      </p:sp>
      <p:sp>
        <p:nvSpPr>
          <p:cNvPr id="114" name="Google Shape;114;p17"/>
          <p:cNvSpPr txBox="1">
            <a:spLocks noGrp="1"/>
          </p:cNvSpPr>
          <p:nvPr>
            <p:ph type="body" idx="4294967295"/>
          </p:nvPr>
        </p:nvSpPr>
        <p:spPr>
          <a:xfrm>
            <a:off x="431150" y="2313925"/>
            <a:ext cx="2471700" cy="265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a:latin typeface="Open Sans"/>
                <a:ea typeface="Open Sans"/>
                <a:cs typeface="Open Sans"/>
                <a:sym typeface="Open Sans"/>
              </a:rPr>
              <a:t>Data Preparation and Cleaning </a:t>
            </a:r>
            <a:endParaRPr sz="1500" b="1">
              <a:latin typeface="Open Sans"/>
              <a:ea typeface="Open Sans"/>
              <a:cs typeface="Open Sans"/>
              <a:sym typeface="Open Sans"/>
            </a:endParaRPr>
          </a:p>
          <a:p>
            <a:pPr marL="457200" lvl="0" indent="-323850" algn="l" rtl="0">
              <a:spcBef>
                <a:spcPts val="800"/>
              </a:spcBef>
              <a:spcAft>
                <a:spcPts val="0"/>
              </a:spcAft>
              <a:buSzPts val="1500"/>
              <a:buFont typeface="Open Sans"/>
              <a:buChar char="●"/>
            </a:pPr>
            <a:r>
              <a:rPr lang="en" sz="1500">
                <a:latin typeface="Open Sans"/>
                <a:ea typeface="Open Sans"/>
                <a:cs typeface="Open Sans"/>
                <a:sym typeface="Open Sans"/>
              </a:rPr>
              <a:t>Web Scraping </a:t>
            </a: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Text Cleaning</a:t>
            </a: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Corpus + Document Term Matrix</a:t>
            </a:r>
            <a:endParaRPr sz="1500">
              <a:latin typeface="Open Sans"/>
              <a:ea typeface="Open Sans"/>
              <a:cs typeface="Open Sans"/>
              <a:sym typeface="Open Sans"/>
            </a:endParaRPr>
          </a:p>
        </p:txBody>
      </p:sp>
      <p:sp>
        <p:nvSpPr>
          <p:cNvPr id="115" name="Google Shape;115;p17"/>
          <p:cNvSpPr/>
          <p:nvPr/>
        </p:nvSpPr>
        <p:spPr>
          <a:xfrm>
            <a:off x="30447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6" name="Google Shape;116;p17"/>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latin typeface="Open Sans"/>
                <a:ea typeface="Open Sans"/>
                <a:cs typeface="Open Sans"/>
                <a:sym typeface="Open Sans"/>
              </a:rPr>
              <a:t>Step 2</a:t>
            </a:r>
            <a:endParaRPr>
              <a:solidFill>
                <a:schemeClr val="lt1"/>
              </a:solidFill>
              <a:latin typeface="Open Sans"/>
              <a:ea typeface="Open Sans"/>
              <a:cs typeface="Open Sans"/>
              <a:sym typeface="Open Sans"/>
            </a:endParaRPr>
          </a:p>
        </p:txBody>
      </p:sp>
      <p:sp>
        <p:nvSpPr>
          <p:cNvPr id="117" name="Google Shape;117;p17"/>
          <p:cNvSpPr txBox="1">
            <a:spLocks noGrp="1"/>
          </p:cNvSpPr>
          <p:nvPr>
            <p:ph type="body" idx="4294967295"/>
          </p:nvPr>
        </p:nvSpPr>
        <p:spPr>
          <a:xfrm>
            <a:off x="3228896" y="2313925"/>
            <a:ext cx="2471700" cy="265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a:latin typeface="Open Sans"/>
                <a:ea typeface="Open Sans"/>
                <a:cs typeface="Open Sans"/>
                <a:sym typeface="Open Sans"/>
              </a:rPr>
              <a:t>Exploratory Data Analysis</a:t>
            </a:r>
            <a:endParaRPr sz="1500" b="1">
              <a:latin typeface="Open Sans"/>
              <a:ea typeface="Open Sans"/>
              <a:cs typeface="Open Sans"/>
              <a:sym typeface="Open Sans"/>
            </a:endParaRPr>
          </a:p>
          <a:p>
            <a:pPr marL="457200" lvl="0" indent="-323850" algn="l" rtl="0">
              <a:spcBef>
                <a:spcPts val="800"/>
              </a:spcBef>
              <a:spcAft>
                <a:spcPts val="0"/>
              </a:spcAft>
              <a:buSzPts val="1500"/>
              <a:buFont typeface="Open Sans"/>
              <a:buChar char="●"/>
            </a:pPr>
            <a:r>
              <a:rPr lang="en" sz="1500">
                <a:latin typeface="Open Sans"/>
                <a:ea typeface="Open Sans"/>
                <a:cs typeface="Open Sans"/>
                <a:sym typeface="Open Sans"/>
              </a:rPr>
              <a:t>Visualization </a:t>
            </a: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Insights</a:t>
            </a: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Trends + Patterns</a:t>
            </a:r>
            <a:endParaRPr sz="1500">
              <a:latin typeface="Open Sans"/>
              <a:ea typeface="Open Sans"/>
              <a:cs typeface="Open Sans"/>
              <a:sym typeface="Open Sans"/>
            </a:endParaRPr>
          </a:p>
        </p:txBody>
      </p:sp>
      <p:sp>
        <p:nvSpPr>
          <p:cNvPr id="118" name="Google Shape;118;p17"/>
          <p:cNvSpPr/>
          <p:nvPr/>
        </p:nvSpPr>
        <p:spPr>
          <a:xfrm>
            <a:off x="5948502"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9" name="Google Shape;119;p17"/>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latin typeface="Open Sans"/>
                <a:ea typeface="Open Sans"/>
                <a:cs typeface="Open Sans"/>
                <a:sym typeface="Open Sans"/>
              </a:rPr>
              <a:t>Step 3</a:t>
            </a:r>
            <a:endParaRPr>
              <a:solidFill>
                <a:schemeClr val="lt1"/>
              </a:solidFill>
              <a:latin typeface="Open Sans"/>
              <a:ea typeface="Open Sans"/>
              <a:cs typeface="Open Sans"/>
              <a:sym typeface="Open Sans"/>
            </a:endParaRPr>
          </a:p>
        </p:txBody>
      </p:sp>
      <p:sp>
        <p:nvSpPr>
          <p:cNvPr id="120" name="Google Shape;120;p17"/>
          <p:cNvSpPr txBox="1">
            <a:spLocks noGrp="1"/>
          </p:cNvSpPr>
          <p:nvPr>
            <p:ph type="body" idx="4294967295"/>
          </p:nvPr>
        </p:nvSpPr>
        <p:spPr>
          <a:xfrm>
            <a:off x="6193250" y="2313925"/>
            <a:ext cx="2592600" cy="265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a:latin typeface="Open Sans"/>
                <a:ea typeface="Open Sans"/>
                <a:cs typeface="Open Sans"/>
                <a:sym typeface="Open Sans"/>
              </a:rPr>
              <a:t>Build Models </a:t>
            </a:r>
            <a:endParaRPr sz="1500" b="1">
              <a:latin typeface="Open Sans"/>
              <a:ea typeface="Open Sans"/>
              <a:cs typeface="Open Sans"/>
              <a:sym typeface="Open Sans"/>
            </a:endParaRPr>
          </a:p>
          <a:p>
            <a:pPr marL="457200" lvl="0" indent="-323850" algn="l" rtl="0">
              <a:spcBef>
                <a:spcPts val="1000"/>
              </a:spcBef>
              <a:spcAft>
                <a:spcPts val="0"/>
              </a:spcAft>
              <a:buSzPts val="1500"/>
              <a:buFont typeface="Open Sans"/>
              <a:buChar char="●"/>
            </a:pPr>
            <a:r>
              <a:rPr lang="en" sz="1500">
                <a:latin typeface="Open Sans"/>
                <a:ea typeface="Open Sans"/>
                <a:cs typeface="Open Sans"/>
                <a:sym typeface="Open Sans"/>
              </a:rPr>
              <a:t>Sentiment Analysis</a:t>
            </a: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Predicting NYT’s Pick</a:t>
            </a: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Text Summarization</a:t>
            </a:r>
            <a:endParaRPr sz="1500">
              <a:latin typeface="Open Sans"/>
              <a:ea typeface="Open Sans"/>
              <a:cs typeface="Open Sans"/>
              <a:sym typeface="Open Sans"/>
            </a:endParaRPr>
          </a:p>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Auto-Text Generation</a:t>
            </a:r>
            <a:endParaRPr sz="1500">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2"/>
          <p:cNvSpPr txBox="1">
            <a:spLocks noGrp="1"/>
          </p:cNvSpPr>
          <p:nvPr>
            <p:ph type="title"/>
          </p:nvPr>
        </p:nvSpPr>
        <p:spPr>
          <a:xfrm>
            <a:off x="311700" y="1593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a:latin typeface="PT Sans Narrow"/>
                <a:ea typeface="PT Sans Narrow"/>
                <a:cs typeface="PT Sans Narrow"/>
                <a:sym typeface="PT Sans Narrow"/>
              </a:rPr>
              <a:t>How RNN works?</a:t>
            </a:r>
            <a:endParaRPr sz="3200" b="1">
              <a:latin typeface="PT Sans Narrow"/>
              <a:ea typeface="PT Sans Narrow"/>
              <a:cs typeface="PT Sans Narrow"/>
              <a:sym typeface="PT Sans Narrow"/>
            </a:endParaRPr>
          </a:p>
        </p:txBody>
      </p:sp>
      <p:pic>
        <p:nvPicPr>
          <p:cNvPr id="456" name="Google Shape;456;p62"/>
          <p:cNvPicPr preferRelativeResize="0"/>
          <p:nvPr/>
        </p:nvPicPr>
        <p:blipFill>
          <a:blip r:embed="rId3">
            <a:alphaModFix/>
          </a:blip>
          <a:stretch>
            <a:fillRect/>
          </a:stretch>
        </p:blipFill>
        <p:spPr>
          <a:xfrm>
            <a:off x="1821275" y="1142150"/>
            <a:ext cx="5686801" cy="1913740"/>
          </a:xfrm>
          <a:prstGeom prst="rect">
            <a:avLst/>
          </a:prstGeom>
          <a:noFill/>
          <a:ln w="19050" cap="flat" cmpd="sng">
            <a:solidFill>
              <a:schemeClr val="dk2"/>
            </a:solidFill>
            <a:prstDash val="solid"/>
            <a:round/>
            <a:headEnd type="none" w="sm" len="sm"/>
            <a:tailEnd type="none" w="sm" len="sm"/>
          </a:ln>
        </p:spPr>
      </p:pic>
      <p:sp>
        <p:nvSpPr>
          <p:cNvPr id="457" name="Google Shape;457;p62"/>
          <p:cNvSpPr txBox="1"/>
          <p:nvPr/>
        </p:nvSpPr>
        <p:spPr>
          <a:xfrm>
            <a:off x="764900" y="3233550"/>
            <a:ext cx="7995000" cy="163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highlight>
                  <a:srgbClr val="FFFFFF"/>
                </a:highlight>
                <a:latin typeface="Georgia"/>
                <a:ea typeface="Georgia"/>
                <a:cs typeface="Georgia"/>
                <a:sym typeface="Georgia"/>
              </a:rPr>
              <a:t>First step</a:t>
            </a:r>
            <a:r>
              <a:rPr lang="en" sz="1600">
                <a:highlight>
                  <a:srgbClr val="FFFFFF"/>
                </a:highlight>
                <a:latin typeface="Georgia"/>
                <a:ea typeface="Georgia"/>
                <a:cs typeface="Georgia"/>
                <a:sym typeface="Georgia"/>
              </a:rPr>
              <a:t>,  		Input → X(0) 			Output → h(0)</a:t>
            </a:r>
            <a:endParaRPr sz="1600">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en" sz="1600" b="1">
                <a:highlight>
                  <a:srgbClr val="FFFFFF"/>
                </a:highlight>
                <a:latin typeface="Georgia"/>
                <a:ea typeface="Georgia"/>
                <a:cs typeface="Georgia"/>
                <a:sym typeface="Georgia"/>
              </a:rPr>
              <a:t>Second step,</a:t>
            </a:r>
            <a:r>
              <a:rPr lang="en" sz="1600">
                <a:highlight>
                  <a:srgbClr val="FFFFFF"/>
                </a:highlight>
                <a:latin typeface="Georgia"/>
                <a:ea typeface="Georgia"/>
                <a:cs typeface="Georgia"/>
                <a:sym typeface="Georgia"/>
              </a:rPr>
              <a:t> 		Input → h(0), X(1) 	  	Output → h(1)</a:t>
            </a:r>
            <a:endParaRPr sz="1600">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r>
              <a:rPr lang="en" sz="1600" b="1">
                <a:highlight>
                  <a:srgbClr val="FFFFFF"/>
                </a:highlight>
                <a:latin typeface="Georgia"/>
                <a:ea typeface="Georgia"/>
                <a:cs typeface="Georgia"/>
                <a:sym typeface="Georgia"/>
              </a:rPr>
              <a:t>Third step</a:t>
            </a:r>
            <a:r>
              <a:rPr lang="en" sz="1600">
                <a:highlight>
                  <a:srgbClr val="FFFFFF"/>
                </a:highlight>
                <a:latin typeface="Georgia"/>
                <a:ea typeface="Georgia"/>
                <a:cs typeface="Georgia"/>
                <a:sym typeface="Georgia"/>
              </a:rPr>
              <a:t>, 		Input → h(1), X(2) 	  	Output → h(2)</a:t>
            </a:r>
            <a:endParaRPr sz="1600">
              <a:highlight>
                <a:srgbClr val="FFFFFF"/>
              </a:highlight>
              <a:latin typeface="Georgia"/>
              <a:ea typeface="Georgia"/>
              <a:cs typeface="Georgia"/>
              <a:sym typeface="Georgia"/>
            </a:endParaRPr>
          </a:p>
          <a:p>
            <a:pPr marL="0" lvl="0" indent="0" algn="ctr" rtl="0">
              <a:lnSpc>
                <a:spcPct val="115000"/>
              </a:lnSpc>
              <a:spcBef>
                <a:spcPts val="0"/>
              </a:spcBef>
              <a:spcAft>
                <a:spcPts val="0"/>
              </a:spcAft>
              <a:buNone/>
            </a:pPr>
            <a:r>
              <a:rPr lang="en" sz="1600">
                <a:highlight>
                  <a:srgbClr val="FFFFFF"/>
                </a:highlight>
                <a:latin typeface="Georgia"/>
                <a:ea typeface="Georgia"/>
                <a:cs typeface="Georgia"/>
                <a:sym typeface="Georgia"/>
              </a:rPr>
              <a:t>And so on. </a:t>
            </a:r>
            <a:endParaRPr sz="1600">
              <a:highlight>
                <a:srgbClr val="FFFFFF"/>
              </a:highlight>
              <a:latin typeface="Georgia"/>
              <a:ea typeface="Georgia"/>
              <a:cs typeface="Georgia"/>
              <a:sym typeface="Georgia"/>
            </a:endParaRPr>
          </a:p>
          <a:p>
            <a:pPr marL="0" lvl="0" indent="0" algn="ctr" rtl="0">
              <a:lnSpc>
                <a:spcPct val="115000"/>
              </a:lnSpc>
              <a:spcBef>
                <a:spcPts val="0"/>
              </a:spcBef>
              <a:spcAft>
                <a:spcPts val="0"/>
              </a:spcAft>
              <a:buNone/>
            </a:pPr>
            <a:r>
              <a:rPr lang="en" sz="1600">
                <a:highlight>
                  <a:srgbClr val="FFFFFF"/>
                </a:highlight>
                <a:latin typeface="Georgia"/>
                <a:ea typeface="Georgia"/>
                <a:cs typeface="Georgia"/>
                <a:sym typeface="Georgia"/>
              </a:rPr>
              <a:t> This way, it keeps remembering the context while training.</a:t>
            </a:r>
            <a:endParaRPr sz="1600">
              <a:highlight>
                <a:srgbClr val="FFFFFF"/>
              </a:highlight>
              <a:latin typeface="Georgia"/>
              <a:ea typeface="Georgia"/>
              <a:cs typeface="Georgia"/>
              <a:sym typeface="Georg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3"/>
          <p:cNvSpPr txBox="1">
            <a:spLocks noGrp="1"/>
          </p:cNvSpPr>
          <p:nvPr>
            <p:ph type="title"/>
          </p:nvPr>
        </p:nvSpPr>
        <p:spPr>
          <a:xfrm>
            <a:off x="311700" y="1790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a:latin typeface="PT Sans Narrow"/>
                <a:ea typeface="PT Sans Narrow"/>
                <a:cs typeface="PT Sans Narrow"/>
                <a:sym typeface="PT Sans Narrow"/>
              </a:rPr>
              <a:t>LSTM</a:t>
            </a:r>
            <a:endParaRPr sz="3200" b="1">
              <a:latin typeface="PT Sans Narrow"/>
              <a:ea typeface="PT Sans Narrow"/>
              <a:cs typeface="PT Sans Narrow"/>
              <a:sym typeface="PT Sans Narrow"/>
            </a:endParaRPr>
          </a:p>
        </p:txBody>
      </p:sp>
      <p:sp>
        <p:nvSpPr>
          <p:cNvPr id="463" name="Google Shape;463;p63"/>
          <p:cNvSpPr txBox="1">
            <a:spLocks noGrp="1"/>
          </p:cNvSpPr>
          <p:nvPr>
            <p:ph type="body" idx="4294967295"/>
          </p:nvPr>
        </p:nvSpPr>
        <p:spPr>
          <a:xfrm>
            <a:off x="352475" y="737600"/>
            <a:ext cx="8520600" cy="12879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1000"/>
              </a:spcBef>
              <a:spcAft>
                <a:spcPts val="0"/>
              </a:spcAft>
              <a:buClr>
                <a:srgbClr val="000000"/>
              </a:buClr>
              <a:buSzPts val="1500"/>
              <a:buFont typeface="Open Sans"/>
              <a:buAutoNum type="arabicPeriod"/>
            </a:pPr>
            <a:r>
              <a:rPr lang="en" sz="1500">
                <a:solidFill>
                  <a:srgbClr val="000000"/>
                </a:solidFill>
                <a:highlight>
                  <a:srgbClr val="FFFFFF"/>
                </a:highlight>
                <a:latin typeface="Open Sans"/>
                <a:ea typeface="Open Sans"/>
                <a:cs typeface="Open Sans"/>
                <a:sym typeface="Open Sans"/>
              </a:rPr>
              <a:t>A modified version of recurrent neural networks</a:t>
            </a:r>
            <a:endParaRPr sz="1500">
              <a:solidFill>
                <a:srgbClr val="000000"/>
              </a:solidFill>
              <a:highlight>
                <a:srgbClr val="FFFFFF"/>
              </a:highlight>
              <a:latin typeface="Open Sans"/>
              <a:ea typeface="Open Sans"/>
              <a:cs typeface="Open Sans"/>
              <a:sym typeface="Open Sans"/>
            </a:endParaRPr>
          </a:p>
          <a:p>
            <a:pPr marL="457200" lvl="0" indent="-323850" algn="l" rtl="0">
              <a:lnSpc>
                <a:spcPct val="150000"/>
              </a:lnSpc>
              <a:spcBef>
                <a:spcPts val="0"/>
              </a:spcBef>
              <a:spcAft>
                <a:spcPts val="0"/>
              </a:spcAft>
              <a:buClr>
                <a:srgbClr val="000000"/>
              </a:buClr>
              <a:buSzPts val="1500"/>
              <a:buFont typeface="Open Sans"/>
              <a:buAutoNum type="arabicPeriod"/>
            </a:pPr>
            <a:r>
              <a:rPr lang="en" sz="1500">
                <a:solidFill>
                  <a:srgbClr val="000000"/>
                </a:solidFill>
                <a:highlight>
                  <a:srgbClr val="FFFFFF"/>
                </a:highlight>
                <a:latin typeface="Open Sans"/>
                <a:ea typeface="Open Sans"/>
                <a:cs typeface="Open Sans"/>
                <a:sym typeface="Open Sans"/>
              </a:rPr>
              <a:t>Makes it easier to remember past data in memory</a:t>
            </a:r>
            <a:endParaRPr sz="1300">
              <a:latin typeface="Open Sans"/>
              <a:ea typeface="Open Sans"/>
              <a:cs typeface="Open Sans"/>
              <a:sym typeface="Open Sans"/>
            </a:endParaRPr>
          </a:p>
        </p:txBody>
      </p:sp>
      <p:pic>
        <p:nvPicPr>
          <p:cNvPr id="464" name="Google Shape;464;p63"/>
          <p:cNvPicPr preferRelativeResize="0"/>
          <p:nvPr/>
        </p:nvPicPr>
        <p:blipFill>
          <a:blip r:embed="rId3">
            <a:alphaModFix/>
          </a:blip>
          <a:stretch>
            <a:fillRect/>
          </a:stretch>
        </p:blipFill>
        <p:spPr>
          <a:xfrm>
            <a:off x="311700" y="2025500"/>
            <a:ext cx="4227125" cy="2617775"/>
          </a:xfrm>
          <a:prstGeom prst="rect">
            <a:avLst/>
          </a:prstGeom>
          <a:noFill/>
          <a:ln w="28575" cap="flat" cmpd="sng">
            <a:solidFill>
              <a:schemeClr val="dk2"/>
            </a:solidFill>
            <a:prstDash val="solid"/>
            <a:round/>
            <a:headEnd type="none" w="sm" len="sm"/>
            <a:tailEnd type="none" w="sm" len="sm"/>
          </a:ln>
        </p:spPr>
      </p:pic>
      <p:sp>
        <p:nvSpPr>
          <p:cNvPr id="465" name="Google Shape;465;p63"/>
          <p:cNvSpPr txBox="1"/>
          <p:nvPr/>
        </p:nvSpPr>
        <p:spPr>
          <a:xfrm>
            <a:off x="4743725" y="1927675"/>
            <a:ext cx="3695400" cy="302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Open Sans"/>
              <a:buAutoNum type="arabicPeriod"/>
            </a:pPr>
            <a:r>
              <a:rPr lang="en" sz="1600" b="1">
                <a:latin typeface="Open Sans"/>
                <a:ea typeface="Open Sans"/>
                <a:cs typeface="Open Sans"/>
                <a:sym typeface="Open Sans"/>
              </a:rPr>
              <a:t>Input Gate</a:t>
            </a:r>
            <a:endParaRPr sz="1600" b="1">
              <a:latin typeface="Open Sans"/>
              <a:ea typeface="Open Sans"/>
              <a:cs typeface="Open Sans"/>
              <a:sym typeface="Open Sans"/>
            </a:endParaRPr>
          </a:p>
          <a:p>
            <a:pPr marL="457200" lvl="0" indent="0" algn="l" rtl="0">
              <a:spcBef>
                <a:spcPts val="0"/>
              </a:spcBef>
              <a:spcAft>
                <a:spcPts val="0"/>
              </a:spcAft>
              <a:buNone/>
            </a:pPr>
            <a:r>
              <a:rPr lang="en">
                <a:highlight>
                  <a:srgbClr val="FFFFFF"/>
                </a:highlight>
                <a:latin typeface="Open Sans"/>
                <a:ea typeface="Open Sans"/>
                <a:cs typeface="Open Sans"/>
                <a:sym typeface="Open Sans"/>
              </a:rPr>
              <a:t>Discover which value from input should be used to modify the memory</a:t>
            </a:r>
            <a:endParaRPr sz="1600">
              <a:latin typeface="Open Sans"/>
              <a:ea typeface="Open Sans"/>
              <a:cs typeface="Open Sans"/>
              <a:sym typeface="Open Sans"/>
            </a:endParaRPr>
          </a:p>
          <a:p>
            <a:pPr marL="457200" lvl="0" indent="-330200" algn="l" rtl="0">
              <a:spcBef>
                <a:spcPts val="0"/>
              </a:spcBef>
              <a:spcAft>
                <a:spcPts val="0"/>
              </a:spcAft>
              <a:buSzPts val="1600"/>
              <a:buFont typeface="Open Sans"/>
              <a:buAutoNum type="arabicPeriod"/>
            </a:pPr>
            <a:r>
              <a:rPr lang="en" sz="1600" b="1">
                <a:latin typeface="Open Sans"/>
                <a:ea typeface="Open Sans"/>
                <a:cs typeface="Open Sans"/>
                <a:sym typeface="Open Sans"/>
              </a:rPr>
              <a:t>Forget Gate</a:t>
            </a:r>
            <a:endParaRPr sz="1600" b="1">
              <a:latin typeface="Open Sans"/>
              <a:ea typeface="Open Sans"/>
              <a:cs typeface="Open Sans"/>
              <a:sym typeface="Open Sans"/>
            </a:endParaRPr>
          </a:p>
          <a:p>
            <a:pPr marL="457200" lvl="0" indent="0" algn="l" rtl="0">
              <a:spcBef>
                <a:spcPts val="0"/>
              </a:spcBef>
              <a:spcAft>
                <a:spcPts val="0"/>
              </a:spcAft>
              <a:buNone/>
            </a:pPr>
            <a:r>
              <a:rPr lang="en">
                <a:highlight>
                  <a:srgbClr val="FFFFFF"/>
                </a:highlight>
                <a:latin typeface="Open Sans"/>
                <a:ea typeface="Open Sans"/>
                <a:cs typeface="Open Sans"/>
                <a:sym typeface="Open Sans"/>
              </a:rPr>
              <a:t>Discover what details to be discarded from the block</a:t>
            </a:r>
            <a:endParaRPr sz="1600">
              <a:latin typeface="Open Sans"/>
              <a:ea typeface="Open Sans"/>
              <a:cs typeface="Open Sans"/>
              <a:sym typeface="Open Sans"/>
            </a:endParaRPr>
          </a:p>
          <a:p>
            <a:pPr marL="457200" lvl="0" indent="-330200" algn="l" rtl="0">
              <a:spcBef>
                <a:spcPts val="0"/>
              </a:spcBef>
              <a:spcAft>
                <a:spcPts val="0"/>
              </a:spcAft>
              <a:buSzPts val="1600"/>
              <a:buFont typeface="Open Sans"/>
              <a:buAutoNum type="arabicPeriod"/>
            </a:pPr>
            <a:r>
              <a:rPr lang="en" sz="1600" b="1">
                <a:latin typeface="Open Sans"/>
                <a:ea typeface="Open Sans"/>
                <a:cs typeface="Open Sans"/>
                <a:sym typeface="Open Sans"/>
              </a:rPr>
              <a:t>Output Gate</a:t>
            </a:r>
            <a:endParaRPr sz="1600" b="1">
              <a:latin typeface="Open Sans"/>
              <a:ea typeface="Open Sans"/>
              <a:cs typeface="Open Sans"/>
              <a:sym typeface="Open Sans"/>
            </a:endParaRPr>
          </a:p>
          <a:p>
            <a:pPr marL="457200" lvl="0" indent="0" algn="l" rtl="0">
              <a:spcBef>
                <a:spcPts val="0"/>
              </a:spcBef>
              <a:spcAft>
                <a:spcPts val="0"/>
              </a:spcAft>
              <a:buNone/>
            </a:pPr>
            <a:r>
              <a:rPr lang="en">
                <a:highlight>
                  <a:srgbClr val="FFFFFF"/>
                </a:highlight>
                <a:latin typeface="Open Sans"/>
                <a:ea typeface="Open Sans"/>
                <a:cs typeface="Open Sans"/>
                <a:sym typeface="Open Sans"/>
              </a:rPr>
              <a:t>The input and the memory of the block is used to decide the output</a:t>
            </a:r>
            <a:endParaRPr sz="1600">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4"/>
          <p:cNvSpPr txBox="1"/>
          <p:nvPr/>
        </p:nvSpPr>
        <p:spPr>
          <a:xfrm>
            <a:off x="448300" y="230975"/>
            <a:ext cx="3000000" cy="3055800"/>
          </a:xfrm>
          <a:prstGeom prst="rect">
            <a:avLst/>
          </a:prstGeom>
          <a:noFill/>
          <a:ln>
            <a:noFill/>
          </a:ln>
        </p:spPr>
        <p:txBody>
          <a:bodyPr spcFirstLastPara="1" wrap="square" lIns="91425" tIns="91425" rIns="91425" bIns="91425" anchor="ctr" anchorCtr="0">
            <a:noAutofit/>
          </a:bodyPr>
          <a:lstStyle/>
          <a:p>
            <a:pPr marL="0" lvl="0" indent="0" algn="l" rtl="0">
              <a:lnSpc>
                <a:spcPct val="200000"/>
              </a:lnSpc>
              <a:spcBef>
                <a:spcPts val="3200"/>
              </a:spcBef>
              <a:spcAft>
                <a:spcPts val="0"/>
              </a:spcAft>
              <a:buNone/>
            </a:pPr>
            <a:r>
              <a:rPr lang="en">
                <a:highlight>
                  <a:srgbClr val="FFFFFF"/>
                </a:highlight>
                <a:latin typeface="Open Sans"/>
                <a:ea typeface="Open Sans"/>
                <a:cs typeface="Open Sans"/>
                <a:sym typeface="Open Sans"/>
              </a:rPr>
              <a:t>If we feed a LSTM with correct sequences from the text of 3 symbols as inputs and 1 labeled symbol, eventually the neural network will learn to predict the next symbol correctly </a:t>
            </a:r>
            <a:endParaRPr>
              <a:highlight>
                <a:srgbClr val="FFFFFF"/>
              </a:highlight>
              <a:latin typeface="Open Sans"/>
              <a:ea typeface="Open Sans"/>
              <a:cs typeface="Open Sans"/>
              <a:sym typeface="Open Sans"/>
            </a:endParaRPr>
          </a:p>
        </p:txBody>
      </p:sp>
      <p:pic>
        <p:nvPicPr>
          <p:cNvPr id="471" name="Google Shape;471;p64"/>
          <p:cNvPicPr preferRelativeResize="0"/>
          <p:nvPr/>
        </p:nvPicPr>
        <p:blipFill>
          <a:blip r:embed="rId3">
            <a:alphaModFix/>
          </a:blip>
          <a:stretch>
            <a:fillRect/>
          </a:stretch>
        </p:blipFill>
        <p:spPr>
          <a:xfrm>
            <a:off x="4201850" y="600250"/>
            <a:ext cx="4408375" cy="3333575"/>
          </a:xfrm>
          <a:prstGeom prst="rect">
            <a:avLst/>
          </a:prstGeom>
          <a:noFill/>
          <a:ln w="19050" cap="flat" cmpd="sng">
            <a:solidFill>
              <a:schemeClr val="dk2"/>
            </a:solidFill>
            <a:prstDash val="solid"/>
            <a:round/>
            <a:headEnd type="none" w="sm" len="sm"/>
            <a:tailEnd type="none" w="sm" len="sm"/>
          </a:ln>
        </p:spPr>
      </p:pic>
      <p:sp>
        <p:nvSpPr>
          <p:cNvPr id="472" name="Google Shape;472;p64"/>
          <p:cNvSpPr txBox="1"/>
          <p:nvPr/>
        </p:nvSpPr>
        <p:spPr>
          <a:xfrm>
            <a:off x="156875" y="3880525"/>
            <a:ext cx="4746900" cy="10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highlight>
                  <a:srgbClr val="FFFFFF"/>
                </a:highlight>
                <a:latin typeface="Open Sans"/>
                <a:ea typeface="Open Sans"/>
                <a:cs typeface="Open Sans"/>
                <a:sym typeface="Open Sans"/>
              </a:rPr>
              <a:t>Technically, LSTM inputs can only understand real numbers. A way to convert symbol to number is to assign a unique integer to each symbol based on frequency of occurrence</a:t>
            </a:r>
            <a:endParaRPr sz="1300">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65"/>
          <p:cNvPicPr preferRelativeResize="0"/>
          <p:nvPr/>
        </p:nvPicPr>
        <p:blipFill>
          <a:blip r:embed="rId3">
            <a:alphaModFix/>
          </a:blip>
          <a:stretch>
            <a:fillRect/>
          </a:stretch>
        </p:blipFill>
        <p:spPr>
          <a:xfrm>
            <a:off x="418900" y="257625"/>
            <a:ext cx="5071052" cy="4521651"/>
          </a:xfrm>
          <a:prstGeom prst="rect">
            <a:avLst/>
          </a:prstGeom>
          <a:noFill/>
          <a:ln w="9525" cap="flat" cmpd="sng">
            <a:solidFill>
              <a:schemeClr val="dk2"/>
            </a:solidFill>
            <a:prstDash val="solid"/>
            <a:round/>
            <a:headEnd type="none" w="sm" len="sm"/>
            <a:tailEnd type="none" w="sm" len="sm"/>
          </a:ln>
        </p:spPr>
      </p:pic>
      <p:sp>
        <p:nvSpPr>
          <p:cNvPr id="478" name="Google Shape;478;p65"/>
          <p:cNvSpPr txBox="1"/>
          <p:nvPr/>
        </p:nvSpPr>
        <p:spPr>
          <a:xfrm>
            <a:off x="5951875" y="692900"/>
            <a:ext cx="2700600" cy="3731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350" b="1">
                <a:highlight>
                  <a:srgbClr val="FFFFFE"/>
                </a:highlight>
                <a:latin typeface="Open Sans"/>
                <a:ea typeface="Open Sans"/>
                <a:cs typeface="Open Sans"/>
                <a:sym typeface="Open Sans"/>
              </a:rPr>
              <a:t>Explanation of the algorithm</a:t>
            </a:r>
            <a:endParaRPr sz="1350" b="1">
              <a:highlight>
                <a:srgbClr val="FFFFFE"/>
              </a:highlight>
              <a:latin typeface="Open Sans"/>
              <a:ea typeface="Open Sans"/>
              <a:cs typeface="Open Sans"/>
              <a:sym typeface="Open Sans"/>
            </a:endParaRPr>
          </a:p>
          <a:p>
            <a:pPr marL="457200" lvl="0" indent="-307975" algn="just" rtl="0">
              <a:lnSpc>
                <a:spcPct val="150000"/>
              </a:lnSpc>
              <a:spcBef>
                <a:spcPts val="0"/>
              </a:spcBef>
              <a:spcAft>
                <a:spcPts val="0"/>
              </a:spcAft>
              <a:buSzPts val="1250"/>
              <a:buFont typeface="Open Sans"/>
              <a:buChar char="●"/>
            </a:pPr>
            <a:r>
              <a:rPr lang="en" sz="1250">
                <a:highlight>
                  <a:srgbClr val="FFFFFE"/>
                </a:highlight>
                <a:latin typeface="Open Sans"/>
                <a:ea typeface="Open Sans"/>
                <a:cs typeface="Open Sans"/>
                <a:sym typeface="Open Sans"/>
              </a:rPr>
              <a:t>The idea is to train the RNN with many sequences of words and the target next_word.</a:t>
            </a:r>
            <a:endParaRPr sz="1250">
              <a:highlight>
                <a:srgbClr val="FFFFFE"/>
              </a:highlight>
              <a:latin typeface="Open Sans"/>
              <a:ea typeface="Open Sans"/>
              <a:cs typeface="Open Sans"/>
              <a:sym typeface="Open Sans"/>
            </a:endParaRPr>
          </a:p>
          <a:p>
            <a:pPr marL="0" lvl="0" indent="0" algn="just" rtl="0">
              <a:lnSpc>
                <a:spcPct val="150000"/>
              </a:lnSpc>
              <a:spcBef>
                <a:spcPts val="0"/>
              </a:spcBef>
              <a:spcAft>
                <a:spcPts val="0"/>
              </a:spcAft>
              <a:buNone/>
            </a:pPr>
            <a:r>
              <a:rPr lang="en" sz="1250" b="1" u="sng">
                <a:highlight>
                  <a:srgbClr val="FFFFFE"/>
                </a:highlight>
                <a:latin typeface="Open Sans"/>
                <a:ea typeface="Open Sans"/>
                <a:cs typeface="Open Sans"/>
                <a:sym typeface="Open Sans"/>
              </a:rPr>
              <a:t>Example:</a:t>
            </a:r>
            <a:endParaRPr sz="1250" b="1" u="sng">
              <a:highlight>
                <a:srgbClr val="FFFFFE"/>
              </a:highlight>
              <a:latin typeface="Open Sans"/>
              <a:ea typeface="Open Sans"/>
              <a:cs typeface="Open Sans"/>
              <a:sym typeface="Open Sans"/>
            </a:endParaRPr>
          </a:p>
          <a:p>
            <a:pPr marL="457200" lvl="0" indent="-307975" algn="just" rtl="0">
              <a:lnSpc>
                <a:spcPct val="150000"/>
              </a:lnSpc>
              <a:spcBef>
                <a:spcPts val="0"/>
              </a:spcBef>
              <a:spcAft>
                <a:spcPts val="0"/>
              </a:spcAft>
              <a:buSzPts val="1250"/>
              <a:buFont typeface="Open Sans"/>
              <a:buChar char="●"/>
            </a:pPr>
            <a:r>
              <a:rPr lang="en" sz="1250">
                <a:highlight>
                  <a:srgbClr val="FFFFFE"/>
                </a:highlight>
                <a:latin typeface="Open Sans"/>
                <a:ea typeface="Open Sans"/>
                <a:cs typeface="Open Sans"/>
                <a:sym typeface="Open Sans"/>
              </a:rPr>
              <a:t>If each sentence is a list of five words, then the target is a list of only one element, indicating which is the following word in the original text</a:t>
            </a:r>
            <a:endParaRPr sz="1250">
              <a:highlight>
                <a:srgbClr val="FFFFFE"/>
              </a:highlight>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a:spLocks noGrp="1"/>
          </p:cNvSpPr>
          <p:nvPr>
            <p:ph type="title"/>
          </p:nvPr>
        </p:nvSpPr>
        <p:spPr>
          <a:xfrm>
            <a:off x="311700" y="2091450"/>
            <a:ext cx="8520600" cy="96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700" b="1">
                <a:latin typeface="PT Sans Narrow"/>
                <a:ea typeface="PT Sans Narrow"/>
                <a:cs typeface="PT Sans Narrow"/>
                <a:sym typeface="PT Sans Narrow"/>
              </a:rPr>
              <a:t>Thank you! </a:t>
            </a:r>
            <a:endParaRPr sz="4700" b="1">
              <a:latin typeface="PT Sans Narrow"/>
              <a:ea typeface="PT Sans Narrow"/>
              <a:cs typeface="PT Sans Narrow"/>
              <a:sym typeface="PT Sans Narro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ctrTitle"/>
          </p:nvPr>
        </p:nvSpPr>
        <p:spPr>
          <a:xfrm>
            <a:off x="1213050" y="2152350"/>
            <a:ext cx="67179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a:latin typeface="PT Sans Narrow"/>
                <a:ea typeface="PT Sans Narrow"/>
                <a:cs typeface="PT Sans Narrow"/>
                <a:sym typeface="PT Sans Narrow"/>
              </a:rPr>
              <a:t>Data Preparation and Cleaning</a:t>
            </a:r>
            <a:endParaRPr sz="4700" b="1">
              <a:latin typeface="PT Sans Narrow"/>
              <a:ea typeface="PT Sans Narrow"/>
              <a:cs typeface="PT Sans Narrow"/>
              <a:sym typeface="PT Sans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311700" y="1998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Web Scraping</a:t>
            </a:r>
            <a:endParaRPr sz="3600" b="1">
              <a:latin typeface="PT Sans Narrow"/>
              <a:ea typeface="PT Sans Narrow"/>
              <a:cs typeface="PT Sans Narrow"/>
              <a:sym typeface="PT Sans Narrow"/>
            </a:endParaRPr>
          </a:p>
        </p:txBody>
      </p:sp>
      <p:sp>
        <p:nvSpPr>
          <p:cNvPr id="131" name="Google Shape;131;p19"/>
          <p:cNvSpPr txBox="1">
            <a:spLocks noGrp="1"/>
          </p:cNvSpPr>
          <p:nvPr>
            <p:ph type="body" idx="1"/>
          </p:nvPr>
        </p:nvSpPr>
        <p:spPr>
          <a:xfrm>
            <a:off x="311700" y="1229975"/>
            <a:ext cx="8520600" cy="3339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Libraries: requests, BeautifulSoup</a:t>
            </a:r>
            <a:endParaRPr sz="1500">
              <a:latin typeface="Open Sans"/>
              <a:ea typeface="Open Sans"/>
              <a:cs typeface="Open Sans"/>
              <a:sym typeface="Open Sans"/>
            </a:endParaRPr>
          </a:p>
          <a:p>
            <a:pPr marL="914400" lvl="1" indent="-323850" algn="l" rtl="0">
              <a:spcBef>
                <a:spcPts val="0"/>
              </a:spcBef>
              <a:spcAft>
                <a:spcPts val="0"/>
              </a:spcAft>
              <a:buSzPts val="1500"/>
              <a:buFont typeface="Open Sans"/>
              <a:buChar char="○"/>
            </a:pPr>
            <a:r>
              <a:rPr lang="en" sz="1500">
                <a:latin typeface="Open Sans"/>
                <a:ea typeface="Open Sans"/>
                <a:cs typeface="Open Sans"/>
                <a:sym typeface="Open Sans"/>
              </a:rPr>
              <a:t>pip install beautifulsoup4</a:t>
            </a:r>
            <a:endParaRPr sz="1500">
              <a:latin typeface="Open Sans"/>
              <a:ea typeface="Open Sans"/>
              <a:cs typeface="Open Sans"/>
              <a:sym typeface="Open Sans"/>
            </a:endParaRPr>
          </a:p>
        </p:txBody>
      </p:sp>
      <p:pic>
        <p:nvPicPr>
          <p:cNvPr id="132" name="Google Shape;132;p19"/>
          <p:cNvPicPr preferRelativeResize="0"/>
          <p:nvPr/>
        </p:nvPicPr>
        <p:blipFill>
          <a:blip r:embed="rId3">
            <a:alphaModFix/>
          </a:blip>
          <a:stretch>
            <a:fillRect/>
          </a:stretch>
        </p:blipFill>
        <p:spPr>
          <a:xfrm>
            <a:off x="1671145" y="2222614"/>
            <a:ext cx="5307724" cy="2139179"/>
          </a:xfrm>
          <a:prstGeom prst="rect">
            <a:avLst/>
          </a:prstGeom>
          <a:noFill/>
          <a:ln>
            <a:noFill/>
          </a:ln>
        </p:spPr>
      </p:pic>
      <p:sp>
        <p:nvSpPr>
          <p:cNvPr id="133" name="Google Shape;133;p19"/>
          <p:cNvSpPr/>
          <p:nvPr/>
        </p:nvSpPr>
        <p:spPr>
          <a:xfrm>
            <a:off x="4572000" y="1229975"/>
            <a:ext cx="850500" cy="570300"/>
          </a:xfrm>
          <a:prstGeom prst="rightArrow">
            <a:avLst>
              <a:gd name="adj1" fmla="val 5000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9"/>
          <p:cNvPicPr preferRelativeResize="0"/>
          <p:nvPr/>
        </p:nvPicPr>
        <p:blipFill rotWithShape="1">
          <a:blip r:embed="rId4">
            <a:alphaModFix/>
          </a:blip>
          <a:srcRect l="13616" t="15520" r="21603" b="9573"/>
          <a:stretch/>
        </p:blipFill>
        <p:spPr>
          <a:xfrm>
            <a:off x="6233275" y="959750"/>
            <a:ext cx="960650" cy="111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311700" y="2318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Text Cleaning</a:t>
            </a:r>
            <a:endParaRPr sz="3600" b="1">
              <a:latin typeface="PT Sans Narrow"/>
              <a:ea typeface="PT Sans Narrow"/>
              <a:cs typeface="PT Sans Narrow"/>
              <a:sym typeface="PT Sans Narrow"/>
            </a:endParaRPr>
          </a:p>
        </p:txBody>
      </p:sp>
      <p:sp>
        <p:nvSpPr>
          <p:cNvPr id="140" name="Google Shape;140;p20"/>
          <p:cNvSpPr txBox="1">
            <a:spLocks noGrp="1"/>
          </p:cNvSpPr>
          <p:nvPr>
            <p:ph type="body" idx="1"/>
          </p:nvPr>
        </p:nvSpPr>
        <p:spPr>
          <a:xfrm>
            <a:off x="311700" y="1229975"/>
            <a:ext cx="8520600" cy="45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Open Sans"/>
              <a:buChar char="●"/>
            </a:pPr>
            <a:r>
              <a:rPr lang="en" sz="1500">
                <a:latin typeface="Open Sans"/>
                <a:ea typeface="Open Sans"/>
                <a:cs typeface="Open Sans"/>
                <a:sym typeface="Open Sans"/>
              </a:rPr>
              <a:t>Module: re (regular expressions)</a:t>
            </a:r>
            <a:endParaRPr sz="1500">
              <a:latin typeface="Open Sans"/>
              <a:ea typeface="Open Sans"/>
              <a:cs typeface="Open Sans"/>
              <a:sym typeface="Open Sans"/>
            </a:endParaRPr>
          </a:p>
        </p:txBody>
      </p:sp>
      <p:pic>
        <p:nvPicPr>
          <p:cNvPr id="141" name="Google Shape;141;p20"/>
          <p:cNvPicPr preferRelativeResize="0"/>
          <p:nvPr/>
        </p:nvPicPr>
        <p:blipFill>
          <a:blip r:embed="rId3">
            <a:alphaModFix/>
          </a:blip>
          <a:stretch>
            <a:fillRect/>
          </a:stretch>
        </p:blipFill>
        <p:spPr>
          <a:xfrm>
            <a:off x="4870413" y="715611"/>
            <a:ext cx="3285275" cy="1005025"/>
          </a:xfrm>
          <a:prstGeom prst="rect">
            <a:avLst/>
          </a:prstGeom>
          <a:noFill/>
          <a:ln>
            <a:noFill/>
          </a:ln>
        </p:spPr>
      </p:pic>
      <p:sp>
        <p:nvSpPr>
          <p:cNvPr id="142" name="Google Shape;142;p20"/>
          <p:cNvSpPr txBox="1">
            <a:spLocks noGrp="1"/>
          </p:cNvSpPr>
          <p:nvPr>
            <p:ph type="body" idx="1"/>
          </p:nvPr>
        </p:nvSpPr>
        <p:spPr>
          <a:xfrm>
            <a:off x="311700" y="1728325"/>
            <a:ext cx="3999900" cy="45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latin typeface="Open Sans"/>
                <a:ea typeface="Open Sans"/>
                <a:cs typeface="Open Sans"/>
                <a:sym typeface="Open Sans"/>
              </a:rPr>
              <a:t>Before:</a:t>
            </a:r>
            <a:endParaRPr sz="1500" b="1" dirty="0">
              <a:latin typeface="Open Sans"/>
              <a:ea typeface="Open Sans"/>
              <a:cs typeface="Open Sans"/>
              <a:sym typeface="Open Sans"/>
            </a:endParaRPr>
          </a:p>
        </p:txBody>
      </p:sp>
      <p:sp>
        <p:nvSpPr>
          <p:cNvPr id="143" name="Google Shape;143;p20"/>
          <p:cNvSpPr txBox="1">
            <a:spLocks noGrp="1"/>
          </p:cNvSpPr>
          <p:nvPr>
            <p:ph type="body" idx="2"/>
          </p:nvPr>
        </p:nvSpPr>
        <p:spPr>
          <a:xfrm>
            <a:off x="4743656" y="1729876"/>
            <a:ext cx="3999900" cy="45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latin typeface="Open Sans"/>
                <a:ea typeface="Open Sans"/>
                <a:cs typeface="Open Sans"/>
                <a:sym typeface="Open Sans"/>
              </a:rPr>
              <a:t>After:</a:t>
            </a:r>
            <a:endParaRPr sz="1500" b="1" dirty="0">
              <a:latin typeface="Open Sans"/>
              <a:ea typeface="Open Sans"/>
              <a:cs typeface="Open Sans"/>
              <a:sym typeface="Open Sans"/>
            </a:endParaRPr>
          </a:p>
        </p:txBody>
      </p:sp>
      <p:pic>
        <p:nvPicPr>
          <p:cNvPr id="144" name="Google Shape;144;p20"/>
          <p:cNvPicPr preferRelativeResize="0"/>
          <p:nvPr/>
        </p:nvPicPr>
        <p:blipFill rotWithShape="1">
          <a:blip r:embed="rId4">
            <a:alphaModFix/>
          </a:blip>
          <a:srcRect t="1114" b="1114"/>
          <a:stretch/>
        </p:blipFill>
        <p:spPr>
          <a:xfrm>
            <a:off x="344635" y="2226675"/>
            <a:ext cx="3749150" cy="2371875"/>
          </a:xfrm>
          <a:prstGeom prst="rect">
            <a:avLst/>
          </a:prstGeom>
          <a:noFill/>
          <a:ln>
            <a:noFill/>
          </a:ln>
        </p:spPr>
      </p:pic>
      <p:pic>
        <p:nvPicPr>
          <p:cNvPr id="145" name="Google Shape;145;p20"/>
          <p:cNvPicPr preferRelativeResize="0"/>
          <p:nvPr/>
        </p:nvPicPr>
        <p:blipFill>
          <a:blip r:embed="rId5">
            <a:alphaModFix/>
          </a:blip>
          <a:stretch>
            <a:fillRect/>
          </a:stretch>
        </p:blipFill>
        <p:spPr>
          <a:xfrm>
            <a:off x="4832407" y="2199649"/>
            <a:ext cx="3822398" cy="2425925"/>
          </a:xfrm>
          <a:prstGeom prst="rect">
            <a:avLst/>
          </a:prstGeom>
          <a:noFill/>
          <a:ln>
            <a:noFill/>
          </a:ln>
        </p:spPr>
      </p:pic>
      <p:cxnSp>
        <p:nvCxnSpPr>
          <p:cNvPr id="146" name="Google Shape;146;p20"/>
          <p:cNvCxnSpPr/>
          <p:nvPr/>
        </p:nvCxnSpPr>
        <p:spPr>
          <a:xfrm flipH="1">
            <a:off x="4443925" y="2076575"/>
            <a:ext cx="5400" cy="283440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20"/>
          <p:cNvCxnSpPr/>
          <p:nvPr/>
        </p:nvCxnSpPr>
        <p:spPr>
          <a:xfrm>
            <a:off x="5018050" y="6119225"/>
            <a:ext cx="1338000" cy="1338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311700" y="2219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PT Sans Narrow"/>
                <a:ea typeface="PT Sans Narrow"/>
                <a:cs typeface="PT Sans Narrow"/>
                <a:sym typeface="PT Sans Narrow"/>
              </a:rPr>
              <a:t>Corpus + Document-Term Matrix</a:t>
            </a:r>
            <a:endParaRPr sz="3600" b="1">
              <a:latin typeface="PT Sans Narrow"/>
              <a:ea typeface="PT Sans Narrow"/>
              <a:cs typeface="PT Sans Narrow"/>
              <a:sym typeface="PT Sans Narrow"/>
            </a:endParaRPr>
          </a:p>
        </p:txBody>
      </p:sp>
      <p:sp>
        <p:nvSpPr>
          <p:cNvPr id="153" name="Google Shape;153;p21"/>
          <p:cNvSpPr txBox="1">
            <a:spLocks noGrp="1"/>
          </p:cNvSpPr>
          <p:nvPr>
            <p:ph type="body" idx="1"/>
          </p:nvPr>
        </p:nvSpPr>
        <p:spPr>
          <a:xfrm>
            <a:off x="311700" y="1229975"/>
            <a:ext cx="3999900" cy="44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latin typeface="Open Sans"/>
                <a:ea typeface="Open Sans"/>
                <a:cs typeface="Open Sans"/>
                <a:sym typeface="Open Sans"/>
              </a:rPr>
              <a:t>Corpus:</a:t>
            </a:r>
            <a:endParaRPr sz="1500" b="1">
              <a:latin typeface="Open Sans"/>
              <a:ea typeface="Open Sans"/>
              <a:cs typeface="Open Sans"/>
              <a:sym typeface="Open Sans"/>
            </a:endParaRPr>
          </a:p>
        </p:txBody>
      </p:sp>
      <p:sp>
        <p:nvSpPr>
          <p:cNvPr id="154" name="Google Shape;154;p21"/>
          <p:cNvSpPr txBox="1">
            <a:spLocks noGrp="1"/>
          </p:cNvSpPr>
          <p:nvPr>
            <p:ph type="body" idx="2"/>
          </p:nvPr>
        </p:nvSpPr>
        <p:spPr>
          <a:xfrm>
            <a:off x="4832400" y="1229975"/>
            <a:ext cx="3999900" cy="38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latin typeface="Open Sans"/>
                <a:ea typeface="Open Sans"/>
                <a:cs typeface="Open Sans"/>
                <a:sym typeface="Open Sans"/>
              </a:rPr>
              <a:t>Document-Term Matrix:</a:t>
            </a:r>
            <a:endParaRPr sz="1500" b="1">
              <a:latin typeface="Open Sans"/>
              <a:ea typeface="Open Sans"/>
              <a:cs typeface="Open Sans"/>
              <a:sym typeface="Open Sans"/>
            </a:endParaRPr>
          </a:p>
        </p:txBody>
      </p:sp>
      <p:pic>
        <p:nvPicPr>
          <p:cNvPr id="155" name="Google Shape;155;p21"/>
          <p:cNvPicPr preferRelativeResize="0"/>
          <p:nvPr/>
        </p:nvPicPr>
        <p:blipFill rotWithShape="1">
          <a:blip r:embed="rId3">
            <a:alphaModFix/>
          </a:blip>
          <a:srcRect t="2601" b="38012"/>
          <a:stretch/>
        </p:blipFill>
        <p:spPr>
          <a:xfrm>
            <a:off x="637773" y="1867678"/>
            <a:ext cx="3347753" cy="2636465"/>
          </a:xfrm>
          <a:prstGeom prst="rect">
            <a:avLst/>
          </a:prstGeom>
          <a:noFill/>
          <a:ln>
            <a:noFill/>
          </a:ln>
        </p:spPr>
      </p:pic>
      <p:pic>
        <p:nvPicPr>
          <p:cNvPr id="156" name="Google Shape;156;p21"/>
          <p:cNvPicPr preferRelativeResize="0"/>
          <p:nvPr/>
        </p:nvPicPr>
        <p:blipFill rotWithShape="1">
          <a:blip r:embed="rId4">
            <a:alphaModFix/>
          </a:blip>
          <a:srcRect r="7501" b="22063"/>
          <a:stretch/>
        </p:blipFill>
        <p:spPr>
          <a:xfrm>
            <a:off x="4832400" y="1768290"/>
            <a:ext cx="3999900" cy="2498910"/>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2136</Words>
  <Application>Microsoft Macintosh PowerPoint</Application>
  <PresentationFormat>On-screen Show (16:9)</PresentationFormat>
  <Paragraphs>244</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Roboto</vt:lpstr>
      <vt:lpstr>Lato</vt:lpstr>
      <vt:lpstr>PT Sans Narrow</vt:lpstr>
      <vt:lpstr>Arial</vt:lpstr>
      <vt:lpstr>Open Sans</vt:lpstr>
      <vt:lpstr>Georgia</vt:lpstr>
      <vt:lpstr>Geometric</vt:lpstr>
      <vt:lpstr>Exploration of NYT with NLP </vt:lpstr>
      <vt:lpstr>Agenda</vt:lpstr>
      <vt:lpstr>Our Dataset</vt:lpstr>
      <vt:lpstr>Introducing the Problem</vt:lpstr>
      <vt:lpstr>Explaining the Process</vt:lpstr>
      <vt:lpstr>Data Preparation and Cleaning</vt:lpstr>
      <vt:lpstr>Web Scraping</vt:lpstr>
      <vt:lpstr>Text Cleaning</vt:lpstr>
      <vt:lpstr>Corpus + Document-Term Matrix</vt:lpstr>
      <vt:lpstr>Exploratory Data Analysis</vt:lpstr>
      <vt:lpstr>Visualization</vt:lpstr>
      <vt:lpstr>Visualizing sectionName</vt:lpstr>
      <vt:lpstr>Visualizing newDesk</vt:lpstr>
      <vt:lpstr>More WordClouds</vt:lpstr>
      <vt:lpstr>PowerPoint Presentation</vt:lpstr>
      <vt:lpstr>PowerPoint Presentation</vt:lpstr>
      <vt:lpstr>Exploratory Data Analysis</vt:lpstr>
      <vt:lpstr>Visualizing Distribution of upvotes on comments</vt:lpstr>
      <vt:lpstr>Upvotes for each comment type and depth of comments</vt:lpstr>
      <vt:lpstr>WordCloud for comments</vt:lpstr>
      <vt:lpstr>Sentiment Analysis</vt:lpstr>
      <vt:lpstr>Sentiment Analysis</vt:lpstr>
      <vt:lpstr>Natural Language Toolkit (NLTK)</vt:lpstr>
      <vt:lpstr>Results: TextBlob</vt:lpstr>
      <vt:lpstr>Results: VADER</vt:lpstr>
      <vt:lpstr>What affects the scores?</vt:lpstr>
      <vt:lpstr>Predicting NYT’s Editor’s pick</vt:lpstr>
      <vt:lpstr>Steps</vt:lpstr>
      <vt:lpstr>Balancing the classes</vt:lpstr>
      <vt:lpstr>Balancing the classes  </vt:lpstr>
      <vt:lpstr>Splitting the data using GroupKFold</vt:lpstr>
      <vt:lpstr>Logistic Regression coupled with Latent Semantic Analysis (LSA)</vt:lpstr>
      <vt:lpstr>NB-Logistic Regression model</vt:lpstr>
      <vt:lpstr>Precision Recall Curve          ROC Curve</vt:lpstr>
      <vt:lpstr>Text Summarization</vt:lpstr>
      <vt:lpstr>Understanding the Problem</vt:lpstr>
      <vt:lpstr>What is Text Summarization in NLP?</vt:lpstr>
      <vt:lpstr>Summarization Approaches</vt:lpstr>
      <vt:lpstr>TextRank Algorithm</vt:lpstr>
      <vt:lpstr>Similarity Matrix </vt:lpstr>
      <vt:lpstr>GloVe Vectors </vt:lpstr>
      <vt:lpstr>Steps </vt:lpstr>
      <vt:lpstr>Auto-Text Generation</vt:lpstr>
      <vt:lpstr>Neural Network</vt:lpstr>
      <vt:lpstr>Two ways to tackle NLP task</vt:lpstr>
      <vt:lpstr>Output for Character-level Text Generation</vt:lpstr>
      <vt:lpstr>Word Embeddings</vt:lpstr>
      <vt:lpstr>TensorFlow and Keras</vt:lpstr>
      <vt:lpstr>Recurrent Neural Network (RNN)</vt:lpstr>
      <vt:lpstr>How RNN works?</vt:lpstr>
      <vt:lpstr>LSTM</vt:lpstr>
      <vt:lpstr>PowerPoint Presentation</vt:lpstr>
      <vt:lpstr>PowerPoint Presentation</vt:lpstr>
      <vt:lpstr>Thank you! </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Exploration of NYT with NLP </dc:title>
  <cp:lastModifiedBy>Microsoft Office User</cp:lastModifiedBy>
  <cp:revision>1</cp:revision>
  <dcterms:modified xsi:type="dcterms:W3CDTF">2020-06-12T00:15:02Z</dcterms:modified>
</cp:coreProperties>
</file>